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Proxima Nova Extrabold"/>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Extra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ech.tmw.co.uk/2014/01/speedtesting-gulp-and-grunt/" TargetMode="External"/><Relationship Id="rId3" Type="http://schemas.openxmlformats.org/officeDocument/2006/relationships/hyperlink" Target="https://github.com/gruntjs/grunt-docs/blob/master/Roadmap.md"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isdomgeek.com/web-development/what-is-sas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1aba93d17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61aba93d17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1aba93d17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61aba93d17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1aba93d17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282D3B"/>
                </a:solidFill>
                <a:highlight>
                  <a:srgbClr val="FFFFFF"/>
                </a:highlight>
                <a:latin typeface="Arial"/>
                <a:ea typeface="Arial"/>
                <a:cs typeface="Arial"/>
                <a:sym typeface="Arial"/>
              </a:rPr>
              <a:t>It's better understood through an illustrative example. E.g., you are working with SASS file and you want to compile it then. To carry out each operation, Grunt saves its result in a temporary file. Then the autoprefixer optimizes vendor prefixes in this file and save its output to a destination file.</a:t>
            </a:r>
            <a:endParaRPr sz="1100">
              <a:solidFill>
                <a:srgbClr val="282D3B"/>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282D3B"/>
              </a:solidFill>
              <a:highlight>
                <a:srgbClr val="FFFFFF"/>
              </a:highlight>
              <a:latin typeface="Arial"/>
              <a:ea typeface="Arial"/>
              <a:cs typeface="Arial"/>
              <a:sym typeface="Arial"/>
            </a:endParaRPr>
          </a:p>
          <a:p>
            <a:pPr indent="0" lvl="0" marL="0" rtl="0" algn="l">
              <a:spcBef>
                <a:spcPts val="0"/>
              </a:spcBef>
              <a:spcAft>
                <a:spcPts val="0"/>
              </a:spcAft>
              <a:buNone/>
            </a:pPr>
            <a:r>
              <a:rPr lang="en-US" sz="1100">
                <a:solidFill>
                  <a:srgbClr val="282D3B"/>
                </a:solidFill>
                <a:highlight>
                  <a:srgbClr val="FFFFFF"/>
                </a:highlight>
                <a:latin typeface="Arial"/>
                <a:ea typeface="Arial"/>
                <a:cs typeface="Arial"/>
                <a:sym typeface="Arial"/>
              </a:rPr>
              <a:t>Gulp uses a different approach by performing these operations in-memory. It compiles your SASS file and immediately transfers it to the autoprefixer and saves the result in a destination file. Thus, Gulp doesn't waste time and resources on working with unnecessary temporary files. By the way, in-memory procedures are regarded as much quicker than writing/reading files from a disk. That's why Gulp is considered better regarding speed.</a:t>
            </a:r>
            <a:endParaRPr sz="1100">
              <a:solidFill>
                <a:srgbClr val="282D3B"/>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282D3B"/>
              </a:solidFill>
              <a:highlight>
                <a:srgbClr val="FFFFFF"/>
              </a:highlight>
              <a:latin typeface="Arial"/>
              <a:ea typeface="Arial"/>
              <a:cs typeface="Arial"/>
              <a:sym typeface="Arial"/>
            </a:endParaRPr>
          </a:p>
        </p:txBody>
      </p:sp>
      <p:sp>
        <p:nvSpPr>
          <p:cNvPr id="276" name="Google Shape;276;g61aba93d17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1aba93d17_1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66666"/>
              </a:lnSpc>
              <a:spcBef>
                <a:spcPts val="0"/>
              </a:spcBef>
              <a:spcAft>
                <a:spcPts val="0"/>
              </a:spcAft>
              <a:buClr>
                <a:schemeClr val="dk1"/>
              </a:buClr>
              <a:buSzPts val="1100"/>
              <a:buFont typeface="Arial"/>
              <a:buNone/>
            </a:pPr>
            <a:r>
              <a:rPr lang="en-US" sz="1000">
                <a:solidFill>
                  <a:srgbClr val="282D3B"/>
                </a:solidFill>
                <a:highlight>
                  <a:srgbClr val="FFFFFF"/>
                </a:highlight>
                <a:latin typeface="Arial"/>
                <a:ea typeface="Arial"/>
                <a:cs typeface="Arial"/>
                <a:sym typeface="Arial"/>
              </a:rPr>
              <a:t>Gulp was built using a completely different logic than Grunt. In fact, Gulp is based on an asynchronous approach that allows to process multiple files independently and pipe their result to the subsequent plugin. There's no idle waiting but only a constant task processing. However, Grunt operates in a consistent way and runs only one operation at a time.</a:t>
            </a:r>
            <a:endParaRPr sz="1000">
              <a:solidFill>
                <a:srgbClr val="282D3B"/>
              </a:solidFill>
              <a:highlight>
                <a:srgbClr val="FFFFFF"/>
              </a:highlight>
              <a:latin typeface="Arial"/>
              <a:ea typeface="Arial"/>
              <a:cs typeface="Arial"/>
              <a:sym typeface="Arial"/>
            </a:endParaRPr>
          </a:p>
          <a:p>
            <a:pPr indent="0" lvl="0" marL="0" rtl="0" algn="l">
              <a:lnSpc>
                <a:spcPct val="166666"/>
              </a:lnSpc>
              <a:spcBef>
                <a:spcPts val="0"/>
              </a:spcBef>
              <a:spcAft>
                <a:spcPts val="0"/>
              </a:spcAft>
              <a:buClr>
                <a:schemeClr val="dk1"/>
              </a:buClr>
              <a:buSzPts val="1100"/>
              <a:buFont typeface="Arial"/>
              <a:buNone/>
            </a:pPr>
            <a:r>
              <a:rPr lang="en-US" sz="1000">
                <a:solidFill>
                  <a:srgbClr val="282D3B"/>
                </a:solidFill>
                <a:highlight>
                  <a:srgbClr val="FFFFFF"/>
                </a:highlight>
                <a:latin typeface="Arial"/>
                <a:ea typeface="Arial"/>
                <a:cs typeface="Arial"/>
                <a:sym typeface="Arial"/>
              </a:rPr>
              <a:t>According to this data, Gulp is supposed to be faster than Grunt. But what do real tests show us?</a:t>
            </a:r>
            <a:endParaRPr sz="1000">
              <a:solidFill>
                <a:srgbClr val="282D3B"/>
              </a:solidFill>
              <a:highlight>
                <a:srgbClr val="FFFFFF"/>
              </a:highlight>
              <a:latin typeface="Arial"/>
              <a:ea typeface="Arial"/>
              <a:cs typeface="Arial"/>
              <a:sym typeface="Arial"/>
            </a:endParaRPr>
          </a:p>
          <a:p>
            <a:pPr indent="0" lvl="0" marL="0" rtl="0" algn="l">
              <a:lnSpc>
                <a:spcPct val="166666"/>
              </a:lnSpc>
              <a:spcBef>
                <a:spcPts val="0"/>
              </a:spcBef>
              <a:spcAft>
                <a:spcPts val="0"/>
              </a:spcAft>
              <a:buClr>
                <a:schemeClr val="dk1"/>
              </a:buClr>
              <a:buSzPts val="1100"/>
              <a:buFont typeface="Arial"/>
              <a:buNone/>
            </a:pPr>
            <a:r>
              <a:rPr lang="en-US" sz="1000">
                <a:solidFill>
                  <a:srgbClr val="0070FF"/>
                </a:solidFill>
                <a:highlight>
                  <a:srgbClr val="FFFFFF"/>
                </a:highlight>
                <a:uFill>
                  <a:noFill/>
                </a:uFill>
                <a:latin typeface="Arial"/>
                <a:ea typeface="Arial"/>
                <a:cs typeface="Arial"/>
                <a:sym typeface="Arial"/>
                <a:hlinkClick r:id="rId2"/>
              </a:rPr>
              <a:t>TMWtech</a:t>
            </a:r>
            <a:r>
              <a:rPr lang="en-US" sz="1000">
                <a:solidFill>
                  <a:srgbClr val="282D3B"/>
                </a:solidFill>
                <a:highlight>
                  <a:srgbClr val="FFFFFF"/>
                </a:highlight>
                <a:latin typeface="Arial"/>
                <a:ea typeface="Arial"/>
                <a:cs typeface="Arial"/>
                <a:sym typeface="Arial"/>
              </a:rPr>
              <a:t> has conducted a test to compare the time needed to compile a SASS file for both Gulp and Grunt. The results show that Grunt had taken almost twice more time than Gulp (2.3 vs 1.3 sec). Therefore, if quickness is a crucial factor then Gulp is your obvious choice. However, it doesn't always matter, e.g. in case you work on a small project. The difference between these task runners amounts to only one second! However, this second will have a great impact if your project is large and hundreds of tasks need to be automatized.</a:t>
            </a:r>
            <a:endParaRPr sz="1000">
              <a:solidFill>
                <a:srgbClr val="282D3B"/>
              </a:solidFill>
              <a:highlight>
                <a:srgbClr val="FFFFFF"/>
              </a:highlight>
              <a:latin typeface="Arial"/>
              <a:ea typeface="Arial"/>
              <a:cs typeface="Arial"/>
              <a:sym typeface="Arial"/>
            </a:endParaRPr>
          </a:p>
          <a:p>
            <a:pPr indent="0" lvl="0" marL="0" rtl="0" algn="l">
              <a:lnSpc>
                <a:spcPct val="166666"/>
              </a:lnSpc>
              <a:spcBef>
                <a:spcPts val="0"/>
              </a:spcBef>
              <a:spcAft>
                <a:spcPts val="0"/>
              </a:spcAft>
              <a:buNone/>
            </a:pPr>
            <a:r>
              <a:rPr lang="en-US" sz="1000">
                <a:solidFill>
                  <a:srgbClr val="282D3B"/>
                </a:solidFill>
                <a:highlight>
                  <a:srgbClr val="FFFFFF"/>
                </a:highlight>
                <a:latin typeface="Arial"/>
                <a:ea typeface="Arial"/>
                <a:cs typeface="Arial"/>
                <a:sym typeface="Arial"/>
              </a:rPr>
              <a:t>We should note, that Grunt javascript task runner has added support for piping with </a:t>
            </a:r>
            <a:r>
              <a:rPr lang="en-US" sz="1000">
                <a:solidFill>
                  <a:srgbClr val="0070FF"/>
                </a:solidFill>
                <a:highlight>
                  <a:srgbClr val="FFFFFF"/>
                </a:highlight>
                <a:uFill>
                  <a:noFill/>
                </a:uFill>
                <a:latin typeface="Arial"/>
                <a:ea typeface="Arial"/>
                <a:cs typeface="Arial"/>
                <a:sym typeface="Arial"/>
                <a:hlinkClick r:id="rId3"/>
              </a:rPr>
              <a:t>the version 0.5</a:t>
            </a:r>
            <a:r>
              <a:rPr lang="en-US" sz="1000">
                <a:solidFill>
                  <a:srgbClr val="282D3B"/>
                </a:solidFill>
                <a:highlight>
                  <a:srgbClr val="FFFFFF"/>
                </a:highlight>
                <a:latin typeface="Arial"/>
                <a:ea typeface="Arial"/>
                <a:cs typeface="Arial"/>
                <a:sym typeface="Arial"/>
              </a:rPr>
              <a:t> release. Hence, the actual difference in speed between Gulp and Grunt is apparently shorter.</a:t>
            </a:r>
            <a:endParaRPr sz="1000">
              <a:solidFill>
                <a:srgbClr val="282D3B"/>
              </a:solidFill>
              <a:highlight>
                <a:srgbClr val="FFFFFF"/>
              </a:highlight>
              <a:latin typeface="Arial"/>
              <a:ea typeface="Arial"/>
              <a:cs typeface="Arial"/>
              <a:sym typeface="Arial"/>
            </a:endParaRPr>
          </a:p>
        </p:txBody>
      </p:sp>
      <p:sp>
        <p:nvSpPr>
          <p:cNvPr id="283" name="Google Shape;283;g61aba93d17_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61aba93d17_1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66666"/>
              </a:lnSpc>
              <a:spcBef>
                <a:spcPts val="0"/>
              </a:spcBef>
              <a:spcAft>
                <a:spcPts val="0"/>
              </a:spcAft>
              <a:buNone/>
            </a:pPr>
            <a:r>
              <a:t/>
            </a:r>
            <a:endParaRPr sz="1350">
              <a:solidFill>
                <a:srgbClr val="282D3B"/>
              </a:solidFill>
              <a:highlight>
                <a:srgbClr val="FFFFFF"/>
              </a:highlight>
              <a:latin typeface="Arial"/>
              <a:ea typeface="Arial"/>
              <a:cs typeface="Arial"/>
              <a:sym typeface="Arial"/>
            </a:endParaRPr>
          </a:p>
        </p:txBody>
      </p:sp>
      <p:sp>
        <p:nvSpPr>
          <p:cNvPr id="289" name="Google Shape;289;g61aba93d17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1aba93d17_1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66666"/>
              </a:lnSpc>
              <a:spcBef>
                <a:spcPts val="0"/>
              </a:spcBef>
              <a:spcAft>
                <a:spcPts val="0"/>
              </a:spcAft>
              <a:buNone/>
            </a:pPr>
            <a:r>
              <a:t/>
            </a:r>
            <a:endParaRPr sz="1350">
              <a:solidFill>
                <a:srgbClr val="282D3B"/>
              </a:solidFill>
              <a:highlight>
                <a:srgbClr val="FFFFFF"/>
              </a:highlight>
              <a:latin typeface="Arial"/>
              <a:ea typeface="Arial"/>
              <a:cs typeface="Arial"/>
              <a:sym typeface="Arial"/>
            </a:endParaRPr>
          </a:p>
        </p:txBody>
      </p:sp>
      <p:sp>
        <p:nvSpPr>
          <p:cNvPr id="297" name="Google Shape;297;g61aba93d17_1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1aba93d17_1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66666"/>
              </a:lnSpc>
              <a:spcBef>
                <a:spcPts val="0"/>
              </a:spcBef>
              <a:spcAft>
                <a:spcPts val="0"/>
              </a:spcAft>
              <a:buNone/>
            </a:pPr>
            <a:r>
              <a:rPr lang="en-US" sz="1000">
                <a:solidFill>
                  <a:srgbClr val="282D3B"/>
                </a:solidFill>
                <a:highlight>
                  <a:srgbClr val="FFFFFF"/>
                </a:highlight>
                <a:latin typeface="Arial"/>
                <a:ea typeface="Arial"/>
                <a:cs typeface="Arial"/>
                <a:sym typeface="Arial"/>
              </a:rPr>
              <a:t>Те шо на слайді +</a:t>
            </a:r>
            <a:endParaRPr sz="1000">
              <a:solidFill>
                <a:srgbClr val="282D3B"/>
              </a:solidFill>
              <a:highlight>
                <a:srgbClr val="FFFFFF"/>
              </a:highlight>
              <a:latin typeface="Arial"/>
              <a:ea typeface="Arial"/>
              <a:cs typeface="Arial"/>
              <a:sym typeface="Arial"/>
            </a:endParaRPr>
          </a:p>
          <a:p>
            <a:pPr indent="0" lvl="0" marL="0" rtl="0" algn="l">
              <a:lnSpc>
                <a:spcPct val="166666"/>
              </a:lnSpc>
              <a:spcBef>
                <a:spcPts val="0"/>
              </a:spcBef>
              <a:spcAft>
                <a:spcPts val="0"/>
              </a:spcAft>
              <a:buNone/>
            </a:pPr>
            <a:r>
              <a:rPr lang="en-US" sz="1000">
                <a:solidFill>
                  <a:srgbClr val="282D3B"/>
                </a:solidFill>
                <a:highlight>
                  <a:srgbClr val="FFFFFF"/>
                </a:highlight>
                <a:latin typeface="Arial"/>
                <a:ea typeface="Arial"/>
                <a:cs typeface="Arial"/>
                <a:sym typeface="Arial"/>
              </a:rPr>
              <a:t>Previously, you had to utilize Gulp/Grunt + Browserify + a huge set of plugins. Webpack is very powerful and provides all the needed tools that there's no necessity to utilize Gulp or Grunt in addition. Of course, you can use the previous scheme instead of Webpack but you'll have to do a lot of manual work. Consequently, you'll have to wire two distinct technologies: Browserify and Grunt/Gulp.</a:t>
            </a:r>
            <a:endParaRPr sz="1000">
              <a:solidFill>
                <a:srgbClr val="282D3B"/>
              </a:solidFill>
              <a:highlight>
                <a:srgbClr val="FFFFFF"/>
              </a:highlight>
              <a:latin typeface="Arial"/>
              <a:ea typeface="Arial"/>
              <a:cs typeface="Arial"/>
              <a:sym typeface="Arial"/>
            </a:endParaRPr>
          </a:p>
          <a:p>
            <a:pPr indent="0" lvl="0" marL="0" rtl="0" algn="l">
              <a:lnSpc>
                <a:spcPct val="166666"/>
              </a:lnSpc>
              <a:spcBef>
                <a:spcPts val="0"/>
              </a:spcBef>
              <a:spcAft>
                <a:spcPts val="0"/>
              </a:spcAft>
              <a:buNone/>
            </a:pPr>
            <a:r>
              <a:rPr lang="en-US" sz="1000">
                <a:solidFill>
                  <a:srgbClr val="282D3B"/>
                </a:solidFill>
                <a:highlight>
                  <a:srgbClr val="FFFFFF"/>
                </a:highlight>
                <a:latin typeface="Arial"/>
                <a:ea typeface="Arial"/>
                <a:cs typeface="Arial"/>
                <a:sym typeface="Arial"/>
              </a:rPr>
              <a:t>Webpack task runner demonstrates its forte when it comes to dealing with non-code files such as CSS and pictures. You can simply embed them just as simple as JS files by using the same 'require' function. If the size of the CSS file is low, Webpack will embed it. In case it's high, it'll minify it and provide a special name for cache busting. It also applies to images and the URL loader plugin.</a:t>
            </a:r>
            <a:endParaRPr sz="1000">
              <a:solidFill>
                <a:srgbClr val="282D3B"/>
              </a:solidFill>
              <a:highlight>
                <a:srgbClr val="FFFFFF"/>
              </a:highlight>
              <a:latin typeface="Arial"/>
              <a:ea typeface="Arial"/>
              <a:cs typeface="Arial"/>
              <a:sym typeface="Arial"/>
            </a:endParaRPr>
          </a:p>
          <a:p>
            <a:pPr indent="0" lvl="0" marL="0" rtl="0" algn="l">
              <a:lnSpc>
                <a:spcPct val="166666"/>
              </a:lnSpc>
              <a:spcBef>
                <a:spcPts val="0"/>
              </a:spcBef>
              <a:spcAft>
                <a:spcPts val="0"/>
              </a:spcAft>
              <a:buNone/>
            </a:pPr>
            <a:r>
              <a:rPr lang="en-US" sz="1000">
                <a:solidFill>
                  <a:srgbClr val="282D3B"/>
                </a:solidFill>
                <a:highlight>
                  <a:srgbClr val="FFFFFF"/>
                </a:highlight>
                <a:latin typeface="Arial"/>
                <a:ea typeface="Arial"/>
                <a:cs typeface="Arial"/>
                <a:sym typeface="Arial"/>
              </a:rPr>
              <a:t>Webpack isn't only able to bundle your project files but it also knows every element a bundle consists of. Therefore, Webpack loads only the files that users need for a current web page. This helps to save their computer resources and to improve the overall performance of a web app. This advantage becomes very useful for huge single-page apps that have to load a lengthy JS file.</a:t>
            </a:r>
            <a:endParaRPr sz="1000">
              <a:solidFill>
                <a:srgbClr val="282D3B"/>
              </a:solidFill>
              <a:highlight>
                <a:srgbClr val="FFFFFF"/>
              </a:highlight>
              <a:latin typeface="Arial"/>
              <a:ea typeface="Arial"/>
              <a:cs typeface="Arial"/>
              <a:sym typeface="Arial"/>
            </a:endParaRPr>
          </a:p>
        </p:txBody>
      </p:sp>
      <p:sp>
        <p:nvSpPr>
          <p:cNvPr id="305" name="Google Shape;305;g61aba93d17_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1aba93d17_1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66666"/>
              </a:lnSpc>
              <a:spcBef>
                <a:spcPts val="0"/>
              </a:spcBef>
              <a:spcAft>
                <a:spcPts val="0"/>
              </a:spcAft>
              <a:buNone/>
            </a:pPr>
            <a:r>
              <a:rPr lang="en-US" sz="1000">
                <a:solidFill>
                  <a:srgbClr val="282D3B"/>
                </a:solidFill>
                <a:highlight>
                  <a:srgbClr val="FFFFFF"/>
                </a:highlight>
                <a:latin typeface="Arial"/>
                <a:ea typeface="Arial"/>
                <a:cs typeface="Arial"/>
                <a:sym typeface="Arial"/>
              </a:rPr>
              <a:t>The major distinction between these workflow tools is that Browserify also requires the help of Gulp or Grunt. Concerning Webpack, it has all of these features included by means of loaders. On the other hand, Browserify is much simpler to learn and use if you are familiar with Grunt/Gulp since it's a one-purpose instrument. Browserify may also come to use if you work on a small-scale app or its struture is fairly simple. In this case, the rich functionality of Webpack may be excessive.</a:t>
            </a:r>
            <a:endParaRPr sz="1000">
              <a:solidFill>
                <a:srgbClr val="282D3B"/>
              </a:solidFill>
              <a:highlight>
                <a:srgbClr val="FFFFFF"/>
              </a:highlight>
              <a:latin typeface="Arial"/>
              <a:ea typeface="Arial"/>
              <a:cs typeface="Arial"/>
              <a:sym typeface="Arial"/>
            </a:endParaRPr>
          </a:p>
          <a:p>
            <a:pPr indent="0" lvl="0" marL="0" rtl="0" algn="l">
              <a:lnSpc>
                <a:spcPct val="166666"/>
              </a:lnSpc>
              <a:spcBef>
                <a:spcPts val="0"/>
              </a:spcBef>
              <a:spcAft>
                <a:spcPts val="0"/>
              </a:spcAft>
              <a:buNone/>
            </a:pPr>
            <a:r>
              <a:rPr lang="en-US" sz="1000">
                <a:solidFill>
                  <a:srgbClr val="282D3B"/>
                </a:solidFill>
                <a:highlight>
                  <a:srgbClr val="FFFFFF"/>
                </a:highlight>
                <a:latin typeface="Arial"/>
                <a:ea typeface="Arial"/>
                <a:cs typeface="Arial"/>
                <a:sym typeface="Arial"/>
              </a:rPr>
              <a:t>Also, if you utilize a Gulp/Grunt + Browserify, it allows separating tasks that result in a more explicit and comprehensible build. Browserify offers an extensive plugin base that allows doing almost anything that you desire. But the drawback of this approach is it requires a lot of effort to wire and debug this configuration. So if it's more comfortable for you to set up one-purpose instruments like Browserify then you may like to utilize Gulp/Grunt + Browserify scheme.</a:t>
            </a:r>
            <a:endParaRPr sz="1000">
              <a:solidFill>
                <a:srgbClr val="282D3B"/>
              </a:solidFill>
              <a:highlight>
                <a:srgbClr val="FFFFFF"/>
              </a:highlight>
              <a:latin typeface="Arial"/>
              <a:ea typeface="Arial"/>
              <a:cs typeface="Arial"/>
              <a:sym typeface="Arial"/>
            </a:endParaRPr>
          </a:p>
          <a:p>
            <a:pPr indent="0" lvl="0" marL="0" rtl="0" algn="l">
              <a:lnSpc>
                <a:spcPct val="166666"/>
              </a:lnSpc>
              <a:spcBef>
                <a:spcPts val="0"/>
              </a:spcBef>
              <a:spcAft>
                <a:spcPts val="0"/>
              </a:spcAft>
              <a:buNone/>
            </a:pPr>
            <a:r>
              <a:rPr lang="en-US" sz="1000">
                <a:solidFill>
                  <a:srgbClr val="282D3B"/>
                </a:solidFill>
                <a:highlight>
                  <a:srgbClr val="FFFFFF"/>
                </a:highlight>
                <a:latin typeface="Arial"/>
                <a:ea typeface="Arial"/>
                <a:cs typeface="Arial"/>
                <a:sym typeface="Arial"/>
              </a:rPr>
              <a:t>The configuration of Browserify is done via a script while Webpack configuration is stored in a local file. In fact, it's just a matter of personal preference, although it may appear as a disadvantage of Webpack. However, Webpack allows plenty of space to build composite and detailed app configurations.</a:t>
            </a:r>
            <a:endParaRPr sz="1000">
              <a:solidFill>
                <a:srgbClr val="282D3B"/>
              </a:solidFill>
              <a:highlight>
                <a:srgbClr val="FFFFFF"/>
              </a:highlight>
              <a:latin typeface="Arial"/>
              <a:ea typeface="Arial"/>
              <a:cs typeface="Arial"/>
              <a:sym typeface="Arial"/>
            </a:endParaRPr>
          </a:p>
          <a:p>
            <a:pPr indent="0" lvl="0" marL="0" rtl="0" algn="l">
              <a:lnSpc>
                <a:spcPct val="166666"/>
              </a:lnSpc>
              <a:spcBef>
                <a:spcPts val="0"/>
              </a:spcBef>
              <a:spcAft>
                <a:spcPts val="0"/>
              </a:spcAft>
              <a:buNone/>
            </a:pPr>
            <a:r>
              <a:rPr lang="en-US" sz="1000">
                <a:solidFill>
                  <a:srgbClr val="282D3B"/>
                </a:solidFill>
                <a:highlight>
                  <a:srgbClr val="FFFFFF"/>
                </a:highlight>
                <a:latin typeface="Arial"/>
                <a:ea typeface="Arial"/>
                <a:cs typeface="Arial"/>
                <a:sym typeface="Arial"/>
              </a:rPr>
              <a:t>Anyway, if you want to save time and use only one but powerful workflow automation tool instead of Browserify + Grunt, Webpack becomes the best variant. The biggest advantage of Webpack is that you don't have to configure everything from scratch like in Browserify + Gulp/Grunt. All you need is to adjust some details and you receive an excellent ready-made build. According to our practice, Webpack configuration process takes roughly half time less than Gulp's. Don't forget that it doesn't only decrease the amount of work on writing such config but also consumes fewer efforts on debugging.</a:t>
            </a:r>
            <a:endParaRPr sz="1000">
              <a:solidFill>
                <a:srgbClr val="282D3B"/>
              </a:solidFill>
              <a:highlight>
                <a:srgbClr val="FFFFFF"/>
              </a:highlight>
              <a:latin typeface="Arial"/>
              <a:ea typeface="Arial"/>
              <a:cs typeface="Arial"/>
              <a:sym typeface="Arial"/>
            </a:endParaRPr>
          </a:p>
        </p:txBody>
      </p:sp>
      <p:sp>
        <p:nvSpPr>
          <p:cNvPr id="312" name="Google Shape;312;g61aba93d17_1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1aba93d17_1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66666"/>
              </a:lnSpc>
              <a:spcBef>
                <a:spcPts val="0"/>
              </a:spcBef>
              <a:spcAft>
                <a:spcPts val="0"/>
              </a:spcAft>
              <a:buNone/>
            </a:pPr>
            <a:r>
              <a:t/>
            </a:r>
            <a:endParaRPr sz="1350">
              <a:solidFill>
                <a:srgbClr val="282D3B"/>
              </a:solidFill>
              <a:highlight>
                <a:srgbClr val="FFFFFF"/>
              </a:highlight>
              <a:latin typeface="Arial"/>
              <a:ea typeface="Arial"/>
              <a:cs typeface="Arial"/>
              <a:sym typeface="Arial"/>
            </a:endParaRPr>
          </a:p>
        </p:txBody>
      </p:sp>
      <p:sp>
        <p:nvSpPr>
          <p:cNvPr id="318" name="Google Shape;318;g61aba93d17_1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1aba93d17_1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58000"/>
              </a:lnSpc>
              <a:spcBef>
                <a:spcPts val="1400"/>
              </a:spcBef>
              <a:spcAft>
                <a:spcPts val="0"/>
              </a:spcAft>
              <a:buNone/>
            </a:pPr>
            <a:r>
              <a:rPr lang="en-US" sz="1000">
                <a:highlight>
                  <a:srgbClr val="FFFFFF"/>
                </a:highlight>
                <a:latin typeface="Georgia"/>
                <a:ea typeface="Georgia"/>
                <a:cs typeface="Georgia"/>
                <a:sym typeface="Georgia"/>
              </a:rPr>
              <a:t>Создайте </a:t>
            </a:r>
            <a:r>
              <a:rPr b="1" lang="en-US" sz="1000">
                <a:highlight>
                  <a:srgbClr val="FFFFFF"/>
                </a:highlight>
                <a:latin typeface="Georgia"/>
                <a:ea typeface="Georgia"/>
                <a:cs typeface="Georgia"/>
                <a:sym typeface="Georgia"/>
              </a:rPr>
              <a:t>webpack.config.js </a:t>
            </a:r>
            <a:r>
              <a:rPr lang="en-US" sz="1000">
                <a:highlight>
                  <a:srgbClr val="FFFFFF"/>
                </a:highlight>
                <a:latin typeface="Georgia"/>
                <a:ea typeface="Georgia"/>
                <a:cs typeface="Georgia"/>
                <a:sym typeface="Georgia"/>
              </a:rPr>
              <a:t>в корневом каталоге проекта, чтобы мы могли определить наши </a:t>
            </a:r>
            <a:r>
              <a:rPr b="1" lang="en-US" sz="1000">
                <a:highlight>
                  <a:srgbClr val="FFFFFF"/>
                </a:highlight>
                <a:latin typeface="Georgia"/>
                <a:ea typeface="Georgia"/>
                <a:cs typeface="Georgia"/>
                <a:sym typeface="Georgia"/>
              </a:rPr>
              <a:t>webpack loaders</a:t>
            </a:r>
            <a:r>
              <a:rPr lang="en-US" sz="1000">
                <a:highlight>
                  <a:srgbClr val="FFFFFF"/>
                </a:highlight>
                <a:latin typeface="Georgia"/>
                <a:ea typeface="Georgia"/>
                <a:cs typeface="Georgia"/>
                <a:sym typeface="Georgia"/>
              </a:rPr>
              <a:t>.</a:t>
            </a:r>
            <a:endParaRPr sz="1000">
              <a:highlight>
                <a:srgbClr val="FFFFFF"/>
              </a:highlight>
              <a:latin typeface="Georgia"/>
              <a:ea typeface="Georgia"/>
              <a:cs typeface="Georgia"/>
              <a:sym typeface="Georgia"/>
            </a:endParaRPr>
          </a:p>
          <a:p>
            <a:pPr indent="0" lvl="0" marL="0" rtl="0" algn="l">
              <a:lnSpc>
                <a:spcPct val="158000"/>
              </a:lnSpc>
              <a:spcBef>
                <a:spcPts val="3200"/>
              </a:spcBef>
              <a:spcAft>
                <a:spcPts val="0"/>
              </a:spcAft>
              <a:buNone/>
            </a:pPr>
            <a:r>
              <a:rPr lang="en-US" sz="1000">
                <a:highlight>
                  <a:srgbClr val="FFFFFF"/>
                </a:highlight>
                <a:latin typeface="Georgia"/>
                <a:ea typeface="Georgia"/>
                <a:cs typeface="Georgia"/>
                <a:sym typeface="Georgia"/>
              </a:rPr>
              <a:t>Определите точку входа и выходной каталог нашего приложения внутри </a:t>
            </a:r>
            <a:r>
              <a:rPr b="1" lang="en-US" sz="1000">
                <a:highlight>
                  <a:srgbClr val="FFFFFF"/>
                </a:highlight>
                <a:latin typeface="Georgia"/>
                <a:ea typeface="Georgia"/>
                <a:cs typeface="Georgia"/>
                <a:sym typeface="Georgia"/>
              </a:rPr>
              <a:t>webpack.config.js</a:t>
            </a:r>
            <a:endParaRPr b="1" sz="1000">
              <a:highlight>
                <a:srgbClr val="FFFFFF"/>
              </a:highlight>
              <a:latin typeface="Georgia"/>
              <a:ea typeface="Georgia"/>
              <a:cs typeface="Georgia"/>
              <a:sym typeface="Georgia"/>
            </a:endParaRPr>
          </a:p>
          <a:p>
            <a:pPr indent="0" lvl="0" marL="0" rtl="0" algn="l">
              <a:lnSpc>
                <a:spcPct val="166666"/>
              </a:lnSpc>
              <a:spcBef>
                <a:spcPts val="0"/>
              </a:spcBef>
              <a:spcAft>
                <a:spcPts val="0"/>
              </a:spcAft>
              <a:buNone/>
            </a:pPr>
            <a:r>
              <a:rPr lang="en-US" sz="1000">
                <a:highlight>
                  <a:srgbClr val="FFFFFF"/>
                </a:highlight>
                <a:latin typeface="Georgia"/>
                <a:ea typeface="Georgia"/>
                <a:cs typeface="Georgia"/>
                <a:sym typeface="Georgia"/>
              </a:rPr>
              <a:t>В приведенном выше коде, </a:t>
            </a:r>
            <a:r>
              <a:rPr b="1" lang="en-US" sz="1000">
                <a:highlight>
                  <a:srgbClr val="FFFFFF"/>
                </a:highlight>
                <a:latin typeface="Georgia"/>
                <a:ea typeface="Georgia"/>
                <a:cs typeface="Georgia"/>
                <a:sym typeface="Georgia"/>
              </a:rPr>
              <a:t>Webpack</a:t>
            </a:r>
            <a:r>
              <a:rPr lang="en-US" sz="1000">
                <a:highlight>
                  <a:srgbClr val="FFFFFF"/>
                </a:highlight>
                <a:latin typeface="Georgia"/>
                <a:ea typeface="Georgia"/>
                <a:cs typeface="Georgia"/>
                <a:sym typeface="Georgia"/>
              </a:rPr>
              <a:t> объединит все наши JavaScript файлы в файл </a:t>
            </a:r>
            <a:r>
              <a:rPr b="1" lang="en-US" sz="1000">
                <a:highlight>
                  <a:srgbClr val="FFFFFF"/>
                </a:highlight>
                <a:latin typeface="Georgia"/>
                <a:ea typeface="Georgia"/>
                <a:cs typeface="Georgia"/>
                <a:sym typeface="Georgia"/>
              </a:rPr>
              <a:t>index_bundle.js</a:t>
            </a:r>
            <a:r>
              <a:rPr lang="en-US" sz="1000">
                <a:highlight>
                  <a:srgbClr val="FFFFFF"/>
                </a:highlight>
                <a:latin typeface="Georgia"/>
                <a:ea typeface="Georgia"/>
                <a:cs typeface="Georgia"/>
                <a:sym typeface="Georgia"/>
              </a:rPr>
              <a:t> внутри каталога</a:t>
            </a:r>
            <a:r>
              <a:rPr b="1" lang="en-US" sz="1000">
                <a:highlight>
                  <a:srgbClr val="FFFFFF"/>
                </a:highlight>
                <a:latin typeface="Georgia"/>
                <a:ea typeface="Georgia"/>
                <a:cs typeface="Georgia"/>
                <a:sym typeface="Georgia"/>
              </a:rPr>
              <a:t> </a:t>
            </a:r>
            <a:r>
              <a:rPr b="1" i="1" lang="en-US" sz="1000">
                <a:highlight>
                  <a:srgbClr val="FFFFFF"/>
                </a:highlight>
                <a:latin typeface="Georgia"/>
                <a:ea typeface="Georgia"/>
                <a:cs typeface="Georgia"/>
                <a:sym typeface="Georgia"/>
              </a:rPr>
              <a:t>/dist</a:t>
            </a:r>
            <a:r>
              <a:rPr lang="en-US" sz="1000">
                <a:highlight>
                  <a:srgbClr val="FFFFFF"/>
                </a:highlight>
                <a:latin typeface="Georgia"/>
                <a:ea typeface="Georgia"/>
                <a:cs typeface="Georgia"/>
                <a:sym typeface="Georgia"/>
              </a:rPr>
              <a:t>.</a:t>
            </a:r>
            <a:endParaRPr sz="1000">
              <a:solidFill>
                <a:srgbClr val="282D3B"/>
              </a:solidFill>
              <a:highlight>
                <a:srgbClr val="FFFFFF"/>
              </a:highlight>
              <a:latin typeface="Arial"/>
              <a:ea typeface="Arial"/>
              <a:cs typeface="Arial"/>
              <a:sym typeface="Arial"/>
            </a:endParaRPr>
          </a:p>
        </p:txBody>
      </p:sp>
      <p:sp>
        <p:nvSpPr>
          <p:cNvPr id="326" name="Google Shape;326;g61aba93d17_1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1aba93d17_1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58000"/>
              </a:lnSpc>
              <a:spcBef>
                <a:spcPts val="1400"/>
              </a:spcBef>
              <a:spcAft>
                <a:spcPts val="0"/>
              </a:spcAft>
              <a:buNone/>
            </a:pPr>
            <a:r>
              <a:rPr lang="en-US" sz="1000">
                <a:highlight>
                  <a:srgbClr val="FFFFFF"/>
                </a:highlight>
                <a:latin typeface="Georgia"/>
                <a:ea typeface="Georgia"/>
                <a:cs typeface="Georgia"/>
                <a:sym typeface="Georgia"/>
              </a:rPr>
              <a:t>Теперь добавьте в этот файл </a:t>
            </a:r>
            <a:r>
              <a:rPr b="1" lang="en-US" sz="1000">
                <a:highlight>
                  <a:srgbClr val="FFFFFF"/>
                </a:highlight>
                <a:latin typeface="Georgia"/>
                <a:ea typeface="Georgia"/>
                <a:cs typeface="Georgia"/>
                <a:sym typeface="Georgia"/>
              </a:rPr>
              <a:t>loaders</a:t>
            </a:r>
            <a:r>
              <a:rPr lang="en-US" sz="1000">
                <a:highlight>
                  <a:srgbClr val="FFFFFF"/>
                </a:highlight>
                <a:latin typeface="Georgia"/>
                <a:ea typeface="Georgia"/>
                <a:cs typeface="Georgia"/>
                <a:sym typeface="Georgia"/>
              </a:rPr>
              <a:t>, которые будут ответственны за загрузку и объединение исходных файлов.</a:t>
            </a:r>
            <a:endParaRPr sz="1000">
              <a:highlight>
                <a:srgbClr val="FFFFFF"/>
              </a:highlight>
              <a:latin typeface="Georgia"/>
              <a:ea typeface="Georgia"/>
              <a:cs typeface="Georgia"/>
              <a:sym typeface="Georgia"/>
            </a:endParaRPr>
          </a:p>
          <a:p>
            <a:pPr indent="0" lvl="0" marL="0" rtl="0" algn="l">
              <a:lnSpc>
                <a:spcPct val="158000"/>
              </a:lnSpc>
              <a:spcBef>
                <a:spcPts val="3200"/>
              </a:spcBef>
              <a:spcAft>
                <a:spcPts val="0"/>
              </a:spcAft>
              <a:buNone/>
            </a:pPr>
            <a:r>
              <a:rPr lang="en-US" sz="1000">
                <a:highlight>
                  <a:srgbClr val="FFFFFF"/>
                </a:highlight>
                <a:latin typeface="Georgia"/>
                <a:ea typeface="Georgia"/>
                <a:cs typeface="Georgia"/>
                <a:sym typeface="Georgia"/>
              </a:rPr>
              <a:t>Внутри </a:t>
            </a:r>
            <a:r>
              <a:rPr b="1" lang="en-US" sz="1000">
                <a:highlight>
                  <a:srgbClr val="FFFFFF"/>
                </a:highlight>
                <a:latin typeface="Georgia"/>
                <a:ea typeface="Georgia"/>
                <a:cs typeface="Georgia"/>
                <a:sym typeface="Georgia"/>
              </a:rPr>
              <a:t>webpack.config.js </a:t>
            </a:r>
            <a:r>
              <a:rPr lang="en-US" sz="1000">
                <a:highlight>
                  <a:srgbClr val="FFFFFF"/>
                </a:highlight>
                <a:latin typeface="Georgia"/>
                <a:ea typeface="Georgia"/>
                <a:cs typeface="Georgia"/>
                <a:sym typeface="Georgia"/>
              </a:rPr>
              <a:t>добавьте следующие строки кода:</a:t>
            </a:r>
            <a:endParaRPr sz="1000">
              <a:highlight>
                <a:srgbClr val="FFFFFF"/>
              </a:highlight>
              <a:latin typeface="Georgia"/>
              <a:ea typeface="Georgia"/>
              <a:cs typeface="Georgia"/>
              <a:sym typeface="Georgia"/>
            </a:endParaRPr>
          </a:p>
          <a:p>
            <a:pPr indent="0" lvl="0" marL="0" rtl="0" algn="l">
              <a:lnSpc>
                <a:spcPct val="158000"/>
              </a:lnSpc>
              <a:spcBef>
                <a:spcPts val="3200"/>
              </a:spcBef>
              <a:spcAft>
                <a:spcPts val="0"/>
              </a:spcAft>
              <a:buNone/>
            </a:pPr>
            <a:r>
              <a:rPr lang="en-US" sz="1000">
                <a:highlight>
                  <a:srgbClr val="FFFFFF"/>
                </a:highlight>
                <a:latin typeface="Georgia"/>
                <a:ea typeface="Georgia"/>
                <a:cs typeface="Georgia"/>
                <a:sym typeface="Georgia"/>
              </a:rPr>
              <a:t>Здесь </a:t>
            </a:r>
            <a:r>
              <a:rPr b="1" lang="en-US" sz="1000">
                <a:highlight>
                  <a:srgbClr val="FFFFFF"/>
                </a:highlight>
                <a:latin typeface="Georgia"/>
                <a:ea typeface="Georgia"/>
                <a:cs typeface="Georgia"/>
                <a:sym typeface="Georgia"/>
              </a:rPr>
              <a:t>babel-loader </a:t>
            </a:r>
            <a:r>
              <a:rPr lang="en-US" sz="1000">
                <a:highlight>
                  <a:srgbClr val="FFFFFF"/>
                </a:highlight>
                <a:latin typeface="Georgia"/>
                <a:ea typeface="Georgia"/>
                <a:cs typeface="Georgia"/>
                <a:sym typeface="Georgia"/>
              </a:rPr>
              <a:t>используется для загрузки наших JSX/JavaScript файлов, </a:t>
            </a:r>
            <a:r>
              <a:rPr b="1" lang="en-US" sz="1000">
                <a:highlight>
                  <a:srgbClr val="FFFFFF"/>
                </a:highlight>
                <a:latin typeface="Georgia"/>
                <a:ea typeface="Georgia"/>
                <a:cs typeface="Georgia"/>
                <a:sym typeface="Georgia"/>
              </a:rPr>
              <a:t>css-loader </a:t>
            </a:r>
            <a:r>
              <a:rPr lang="en-US" sz="1000">
                <a:highlight>
                  <a:srgbClr val="FFFFFF"/>
                </a:highlight>
                <a:latin typeface="Georgia"/>
                <a:ea typeface="Georgia"/>
                <a:cs typeface="Georgia"/>
                <a:sym typeface="Georgia"/>
              </a:rPr>
              <a:t>для загрузки и объединения всех CSS файлов в один, а </a:t>
            </a:r>
            <a:r>
              <a:rPr b="1" lang="en-US" sz="1000">
                <a:highlight>
                  <a:srgbClr val="FFFFFF"/>
                </a:highlight>
                <a:latin typeface="Georgia"/>
                <a:ea typeface="Georgia"/>
                <a:cs typeface="Georgia"/>
                <a:sym typeface="Georgia"/>
              </a:rPr>
              <a:t>style-loader </a:t>
            </a:r>
            <a:r>
              <a:rPr lang="en-US" sz="1000">
                <a:highlight>
                  <a:srgbClr val="FFFFFF"/>
                </a:highlight>
                <a:latin typeface="Georgia"/>
                <a:ea typeface="Georgia"/>
                <a:cs typeface="Georgia"/>
                <a:sym typeface="Georgia"/>
              </a:rPr>
              <a:t>добавит все стили внутрь тега документа style.</a:t>
            </a:r>
            <a:endParaRPr sz="1000">
              <a:highlight>
                <a:srgbClr val="FFFFFF"/>
              </a:highlight>
              <a:latin typeface="Georgia"/>
              <a:ea typeface="Georgia"/>
              <a:cs typeface="Georgia"/>
              <a:sym typeface="Georgia"/>
            </a:endParaRPr>
          </a:p>
          <a:p>
            <a:pPr indent="0" lvl="0" marL="0" rtl="0" algn="l">
              <a:lnSpc>
                <a:spcPct val="158000"/>
              </a:lnSpc>
              <a:spcBef>
                <a:spcPts val="3200"/>
              </a:spcBef>
              <a:spcAft>
                <a:spcPts val="0"/>
              </a:spcAft>
              <a:buNone/>
            </a:pPr>
            <a:r>
              <a:rPr lang="en-US" sz="1000">
                <a:highlight>
                  <a:srgbClr val="FFFFFF"/>
                </a:highlight>
                <a:latin typeface="Georgia"/>
                <a:ea typeface="Georgia"/>
                <a:cs typeface="Georgia"/>
                <a:sym typeface="Georgia"/>
              </a:rPr>
              <a:t>Прежде чем </a:t>
            </a:r>
            <a:r>
              <a:rPr b="1" lang="en-US" sz="1000">
                <a:highlight>
                  <a:srgbClr val="FFFFFF"/>
                </a:highlight>
                <a:latin typeface="Georgia"/>
                <a:ea typeface="Georgia"/>
                <a:cs typeface="Georgia"/>
                <a:sym typeface="Georgia"/>
              </a:rPr>
              <a:t>Webpack</a:t>
            </a:r>
            <a:r>
              <a:rPr lang="en-US" sz="1000">
                <a:highlight>
                  <a:srgbClr val="FFFFFF"/>
                </a:highlight>
                <a:latin typeface="Georgia"/>
                <a:ea typeface="Georgia"/>
                <a:cs typeface="Georgia"/>
                <a:sym typeface="Georgia"/>
              </a:rPr>
              <a:t> сможет использовать </a:t>
            </a:r>
            <a:r>
              <a:rPr b="1" lang="en-US" sz="1000">
                <a:highlight>
                  <a:srgbClr val="FFFFFF"/>
                </a:highlight>
                <a:latin typeface="Georgia"/>
                <a:ea typeface="Georgia"/>
                <a:cs typeface="Georgia"/>
                <a:sym typeface="Georgia"/>
              </a:rPr>
              <a:t>css-loader </a:t>
            </a:r>
            <a:r>
              <a:rPr lang="en-US" sz="1000">
                <a:highlight>
                  <a:srgbClr val="FFFFFF"/>
                </a:highlight>
                <a:latin typeface="Georgia"/>
                <a:ea typeface="Georgia"/>
                <a:cs typeface="Georgia"/>
                <a:sym typeface="Georgia"/>
              </a:rPr>
              <a:t>и</a:t>
            </a:r>
            <a:r>
              <a:rPr b="1" lang="en-US" sz="1000">
                <a:highlight>
                  <a:srgbClr val="FFFFFF"/>
                </a:highlight>
                <a:latin typeface="Georgia"/>
                <a:ea typeface="Georgia"/>
                <a:cs typeface="Georgia"/>
                <a:sym typeface="Georgia"/>
              </a:rPr>
              <a:t> style-loader, </a:t>
            </a:r>
            <a:r>
              <a:rPr lang="en-US" sz="1000">
                <a:highlight>
                  <a:srgbClr val="FFFFFF"/>
                </a:highlight>
                <a:latin typeface="Georgia"/>
                <a:ea typeface="Georgia"/>
                <a:cs typeface="Georgia"/>
                <a:sym typeface="Georgia"/>
              </a:rPr>
              <a:t>мы должны установить их в качестве зависимости </a:t>
            </a:r>
            <a:r>
              <a:rPr i="1" lang="en-US" sz="1000">
                <a:highlight>
                  <a:srgbClr val="FFFFFF"/>
                </a:highlight>
                <a:latin typeface="Georgia"/>
                <a:ea typeface="Georgia"/>
                <a:cs typeface="Georgia"/>
                <a:sym typeface="Georgia"/>
              </a:rPr>
              <a:t>dev:</a:t>
            </a:r>
            <a:endParaRPr sz="1000">
              <a:latin typeface="Arial"/>
              <a:ea typeface="Arial"/>
              <a:cs typeface="Arial"/>
              <a:sym typeface="Arial"/>
            </a:endParaRPr>
          </a:p>
          <a:p>
            <a:pPr indent="0" lvl="0" marL="0" rtl="0" algn="l">
              <a:lnSpc>
                <a:spcPct val="158000"/>
              </a:lnSpc>
              <a:spcBef>
                <a:spcPts val="3200"/>
              </a:spcBef>
              <a:spcAft>
                <a:spcPts val="0"/>
              </a:spcAft>
              <a:buNone/>
            </a:pPr>
            <a:r>
              <a:rPr lang="en-US" sz="1000">
                <a:highlight>
                  <a:srgbClr val="FFFFFF"/>
                </a:highlight>
                <a:latin typeface="Georgia"/>
                <a:ea typeface="Georgia"/>
                <a:cs typeface="Georgia"/>
                <a:sym typeface="Georgia"/>
              </a:rPr>
              <a:t>Данный файл сообщит </a:t>
            </a:r>
            <a:r>
              <a:rPr b="1" lang="en-US" sz="1000">
                <a:highlight>
                  <a:srgbClr val="FFFFFF"/>
                </a:highlight>
                <a:latin typeface="Georgia"/>
                <a:ea typeface="Georgia"/>
                <a:cs typeface="Georgia"/>
                <a:sym typeface="Georgia"/>
              </a:rPr>
              <a:t>babel</a:t>
            </a:r>
            <a:r>
              <a:rPr lang="en-US" sz="1000">
                <a:highlight>
                  <a:srgbClr val="FFFFFF"/>
                </a:highlight>
                <a:latin typeface="Georgia"/>
                <a:ea typeface="Georgia"/>
                <a:cs typeface="Georgia"/>
                <a:sym typeface="Georgia"/>
              </a:rPr>
              <a:t>, какие из пресетов использовать для транспайлинга кода. Здесь мы используем два пресета:</a:t>
            </a:r>
            <a:endParaRPr sz="1000">
              <a:highlight>
                <a:srgbClr val="FFFFFF"/>
              </a:highlight>
              <a:latin typeface="Georgia"/>
              <a:ea typeface="Georgia"/>
              <a:cs typeface="Georgia"/>
              <a:sym typeface="Georgia"/>
            </a:endParaRPr>
          </a:p>
          <a:p>
            <a:pPr indent="-292100" lvl="0" marL="749300" rtl="0" algn="l">
              <a:lnSpc>
                <a:spcPct val="158000"/>
              </a:lnSpc>
              <a:spcBef>
                <a:spcPts val="3200"/>
              </a:spcBef>
              <a:spcAft>
                <a:spcPts val="0"/>
              </a:spcAft>
              <a:buClr>
                <a:schemeClr val="dk1"/>
              </a:buClr>
              <a:buSzPts val="1000"/>
              <a:buFont typeface="Georgia"/>
              <a:buChar char="●"/>
            </a:pPr>
            <a:r>
              <a:rPr b="1" lang="en-US" sz="1000">
                <a:highlight>
                  <a:srgbClr val="FFFFFF"/>
                </a:highlight>
                <a:latin typeface="Georgia"/>
                <a:ea typeface="Georgia"/>
                <a:cs typeface="Georgia"/>
                <a:sym typeface="Georgia"/>
              </a:rPr>
              <a:t>env</a:t>
            </a:r>
            <a:r>
              <a:rPr lang="en-US" sz="1000">
                <a:highlight>
                  <a:srgbClr val="FFFFFF"/>
                </a:highlight>
                <a:latin typeface="Georgia"/>
                <a:ea typeface="Georgia"/>
                <a:cs typeface="Georgia"/>
                <a:sym typeface="Georgia"/>
              </a:rPr>
              <a:t>: Этот пресет используется для транспайлинга кода ES6/ES7/ES8 в ES5.</a:t>
            </a:r>
            <a:endParaRPr sz="1000">
              <a:highlight>
                <a:srgbClr val="FFFFFF"/>
              </a:highlight>
              <a:latin typeface="Georgia"/>
              <a:ea typeface="Georgia"/>
              <a:cs typeface="Georgia"/>
              <a:sym typeface="Georgia"/>
            </a:endParaRPr>
          </a:p>
          <a:p>
            <a:pPr indent="-292100" lvl="0" marL="749300" rtl="0" algn="l">
              <a:lnSpc>
                <a:spcPct val="158000"/>
              </a:lnSpc>
              <a:spcBef>
                <a:spcPts val="0"/>
              </a:spcBef>
              <a:spcAft>
                <a:spcPts val="0"/>
              </a:spcAft>
              <a:buClr>
                <a:schemeClr val="dk1"/>
              </a:buClr>
              <a:buSzPts val="1000"/>
              <a:buFont typeface="Georgia"/>
              <a:buChar char="●"/>
            </a:pPr>
            <a:r>
              <a:rPr b="1" lang="en-US" sz="1000">
                <a:highlight>
                  <a:srgbClr val="FFFFFF"/>
                </a:highlight>
                <a:latin typeface="Georgia"/>
                <a:ea typeface="Georgia"/>
                <a:cs typeface="Georgia"/>
                <a:sym typeface="Georgia"/>
              </a:rPr>
              <a:t>react</a:t>
            </a:r>
            <a:r>
              <a:rPr lang="en-US" sz="1000">
                <a:highlight>
                  <a:srgbClr val="FFFFFF"/>
                </a:highlight>
                <a:latin typeface="Georgia"/>
                <a:ea typeface="Georgia"/>
                <a:cs typeface="Georgia"/>
                <a:sym typeface="Georgia"/>
              </a:rPr>
              <a:t>: Этот пресет используется для транспайлинга кода JSX в ES5.</a:t>
            </a:r>
            <a:endParaRPr sz="1000">
              <a:highlight>
                <a:srgbClr val="FFFFFF"/>
              </a:highlight>
              <a:latin typeface="Georgia"/>
              <a:ea typeface="Georgia"/>
              <a:cs typeface="Georgia"/>
              <a:sym typeface="Georgia"/>
            </a:endParaRPr>
          </a:p>
          <a:p>
            <a:pPr indent="0" lvl="0" marL="0" rtl="0" algn="l">
              <a:lnSpc>
                <a:spcPct val="166666"/>
              </a:lnSpc>
              <a:spcBef>
                <a:spcPts val="0"/>
              </a:spcBef>
              <a:spcAft>
                <a:spcPts val="0"/>
              </a:spcAft>
              <a:buNone/>
            </a:pPr>
            <a:r>
              <a:t/>
            </a:r>
            <a:endParaRPr sz="1000">
              <a:highlight>
                <a:srgbClr val="FFFFFF"/>
              </a:highlight>
              <a:latin typeface="Georgia"/>
              <a:ea typeface="Georgia"/>
              <a:cs typeface="Georgia"/>
              <a:sym typeface="Georgia"/>
            </a:endParaRPr>
          </a:p>
        </p:txBody>
      </p:sp>
      <p:sp>
        <p:nvSpPr>
          <p:cNvPr id="335" name="Google Shape;335;g61aba93d17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1aba93d17_1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58000"/>
              </a:lnSpc>
              <a:spcBef>
                <a:spcPts val="1400"/>
              </a:spcBef>
              <a:spcAft>
                <a:spcPts val="0"/>
              </a:spcAft>
              <a:buNone/>
            </a:pPr>
            <a:r>
              <a:rPr lang="en-US" sz="1000">
                <a:highlight>
                  <a:srgbClr val="FFFFFF"/>
                </a:highlight>
                <a:latin typeface="Georgia"/>
                <a:ea typeface="Georgia"/>
                <a:cs typeface="Georgia"/>
                <a:sym typeface="Georgia"/>
              </a:rPr>
              <a:t>еперь нам нужно установить </a:t>
            </a:r>
            <a:r>
              <a:rPr b="1" lang="en-US" sz="1000">
                <a:highlight>
                  <a:srgbClr val="FFFFFF"/>
                </a:highlight>
                <a:latin typeface="Georgia"/>
                <a:ea typeface="Georgia"/>
                <a:cs typeface="Georgia"/>
                <a:sym typeface="Georgia"/>
              </a:rPr>
              <a:t>html-webpack-plugin. </a:t>
            </a:r>
            <a:r>
              <a:rPr lang="en-US" sz="1000">
                <a:highlight>
                  <a:srgbClr val="FFFFFF"/>
                </a:highlight>
                <a:latin typeface="Georgia"/>
                <a:ea typeface="Georgia"/>
                <a:cs typeface="Georgia"/>
                <a:sym typeface="Georgia"/>
              </a:rPr>
              <a:t>Этот плагин</a:t>
            </a:r>
            <a:r>
              <a:rPr b="1" lang="en-US" sz="1000">
                <a:highlight>
                  <a:srgbClr val="FFFFFF"/>
                </a:highlight>
                <a:latin typeface="Georgia"/>
                <a:ea typeface="Georgia"/>
                <a:cs typeface="Georgia"/>
                <a:sym typeface="Georgia"/>
              </a:rPr>
              <a:t> </a:t>
            </a:r>
            <a:r>
              <a:rPr lang="en-US" sz="1000">
                <a:highlight>
                  <a:srgbClr val="FFFFFF"/>
                </a:highlight>
                <a:latin typeface="Georgia"/>
                <a:ea typeface="Georgia"/>
                <a:cs typeface="Georgia"/>
                <a:sym typeface="Georgia"/>
              </a:rPr>
              <a:t>генерирует HTML файл, затем вставляет в него скрипт и записывает файл на </a:t>
            </a:r>
            <a:r>
              <a:rPr b="1" lang="en-US" sz="1000">
                <a:highlight>
                  <a:srgbClr val="FFFFFF"/>
                </a:highlight>
                <a:latin typeface="Georgia"/>
                <a:ea typeface="Georgia"/>
                <a:cs typeface="Georgia"/>
                <a:sym typeface="Georgia"/>
              </a:rPr>
              <a:t>dist/index.html</a:t>
            </a:r>
            <a:r>
              <a:rPr lang="en-US" sz="1000">
                <a:highlight>
                  <a:srgbClr val="FFFFFF"/>
                </a:highlight>
                <a:latin typeface="Georgia"/>
                <a:ea typeface="Georgia"/>
                <a:cs typeface="Georgia"/>
                <a:sym typeface="Georgia"/>
              </a:rPr>
              <a:t>.</a:t>
            </a:r>
            <a:endParaRPr sz="1000">
              <a:highlight>
                <a:srgbClr val="FFFFFF"/>
              </a:highlight>
              <a:latin typeface="Georgia"/>
              <a:ea typeface="Georgia"/>
              <a:cs typeface="Georgia"/>
              <a:sym typeface="Georgia"/>
            </a:endParaRPr>
          </a:p>
          <a:p>
            <a:pPr indent="0" lvl="0" marL="0" rtl="0" algn="l">
              <a:lnSpc>
                <a:spcPct val="158000"/>
              </a:lnSpc>
              <a:spcBef>
                <a:spcPts val="3200"/>
              </a:spcBef>
              <a:spcAft>
                <a:spcPts val="0"/>
              </a:spcAft>
              <a:buNone/>
            </a:pPr>
            <a:r>
              <a:rPr lang="en-US" sz="1000">
                <a:highlight>
                  <a:srgbClr val="FFFFFF"/>
                </a:highlight>
                <a:latin typeface="Georgia"/>
                <a:ea typeface="Georgia"/>
                <a:cs typeface="Georgia"/>
                <a:sym typeface="Georgia"/>
              </a:rPr>
              <a:t>Установите </a:t>
            </a:r>
            <a:r>
              <a:rPr b="1" lang="en-US" sz="1000">
                <a:highlight>
                  <a:srgbClr val="FFFFFF"/>
                </a:highlight>
                <a:latin typeface="Georgia"/>
                <a:ea typeface="Georgia"/>
                <a:cs typeface="Georgia"/>
                <a:sym typeface="Georgia"/>
              </a:rPr>
              <a:t>html-webpack-plugin</a:t>
            </a:r>
            <a:r>
              <a:rPr lang="en-US" sz="1000">
                <a:highlight>
                  <a:srgbClr val="FFFFFF"/>
                </a:highlight>
                <a:latin typeface="Georgia"/>
                <a:ea typeface="Georgia"/>
                <a:cs typeface="Georgia"/>
                <a:sym typeface="Georgia"/>
              </a:rPr>
              <a:t>, в качестве зависимости</a:t>
            </a:r>
            <a:r>
              <a:rPr b="1" lang="en-US" sz="1000">
                <a:highlight>
                  <a:srgbClr val="FFFFFF"/>
                </a:highlight>
                <a:latin typeface="Georgia"/>
                <a:ea typeface="Georgia"/>
                <a:cs typeface="Georgia"/>
                <a:sym typeface="Georgia"/>
              </a:rPr>
              <a:t> </a:t>
            </a:r>
            <a:r>
              <a:rPr i="1" lang="en-US" sz="1000">
                <a:highlight>
                  <a:srgbClr val="FFFFFF"/>
                </a:highlight>
                <a:latin typeface="Georgia"/>
                <a:ea typeface="Georgia"/>
                <a:cs typeface="Georgia"/>
                <a:sym typeface="Georgia"/>
              </a:rPr>
              <a:t>dev</a:t>
            </a:r>
            <a:r>
              <a:rPr lang="en-US" sz="1000">
                <a:highlight>
                  <a:srgbClr val="FFFFFF"/>
                </a:highlight>
                <a:latin typeface="Georgia"/>
                <a:ea typeface="Georgia"/>
                <a:cs typeface="Georgia"/>
                <a:sym typeface="Georgia"/>
              </a:rPr>
              <a:t>:</a:t>
            </a:r>
            <a:endParaRPr sz="1000">
              <a:highlight>
                <a:srgbClr val="FFFFFF"/>
              </a:highlight>
              <a:latin typeface="Georgia"/>
              <a:ea typeface="Georgia"/>
              <a:cs typeface="Georgia"/>
              <a:sym typeface="Georgia"/>
            </a:endParaRPr>
          </a:p>
          <a:p>
            <a:pPr indent="0" lvl="0" marL="0" rtl="0" algn="l">
              <a:lnSpc>
                <a:spcPct val="166666"/>
              </a:lnSpc>
              <a:spcBef>
                <a:spcPts val="0"/>
              </a:spcBef>
              <a:spcAft>
                <a:spcPts val="0"/>
              </a:spcAft>
              <a:buNone/>
            </a:pPr>
            <a:r>
              <a:t/>
            </a:r>
            <a:endParaRPr sz="1000">
              <a:highlight>
                <a:srgbClr val="FFFFFF"/>
              </a:highlight>
              <a:latin typeface="Georgia"/>
              <a:ea typeface="Georgia"/>
              <a:cs typeface="Georgia"/>
              <a:sym typeface="Georgia"/>
            </a:endParaRPr>
          </a:p>
          <a:p>
            <a:pPr indent="0" lvl="0" marL="0" rtl="0" algn="l">
              <a:lnSpc>
                <a:spcPct val="166666"/>
              </a:lnSpc>
              <a:spcBef>
                <a:spcPts val="0"/>
              </a:spcBef>
              <a:spcAft>
                <a:spcPts val="0"/>
              </a:spcAft>
              <a:buNone/>
            </a:pPr>
            <a:r>
              <a:rPr lang="en-US" sz="1000">
                <a:highlight>
                  <a:srgbClr val="FFFFFF"/>
                </a:highlight>
                <a:latin typeface="Georgia"/>
                <a:ea typeface="Georgia"/>
                <a:cs typeface="Georgia"/>
                <a:sym typeface="Georgia"/>
              </a:rPr>
              <a:t>Теперь нам нужно настроить этот плагин внутри файла </a:t>
            </a:r>
            <a:r>
              <a:rPr b="1" lang="en-US" sz="1000">
                <a:highlight>
                  <a:srgbClr val="FFFFFF"/>
                </a:highlight>
                <a:latin typeface="Georgia"/>
                <a:ea typeface="Georgia"/>
                <a:cs typeface="Georgia"/>
                <a:sym typeface="Georgia"/>
              </a:rPr>
              <a:t>webpack.config.js, </a:t>
            </a:r>
            <a:r>
              <a:rPr lang="en-US" sz="1000">
                <a:highlight>
                  <a:srgbClr val="FFFFFF"/>
                </a:highlight>
                <a:latin typeface="Georgia"/>
                <a:ea typeface="Georgia"/>
                <a:cs typeface="Georgia"/>
                <a:sym typeface="Georgia"/>
              </a:rPr>
              <a:t>добавив в него следующий код:</a:t>
            </a:r>
            <a:endParaRPr sz="1000">
              <a:highlight>
                <a:srgbClr val="FFFFFF"/>
              </a:highlight>
              <a:latin typeface="Georgia"/>
              <a:ea typeface="Georgia"/>
              <a:cs typeface="Georgia"/>
              <a:sym typeface="Georgia"/>
            </a:endParaRPr>
          </a:p>
          <a:p>
            <a:pPr indent="0" lvl="0" marL="0" rtl="0" algn="l">
              <a:lnSpc>
                <a:spcPct val="158000"/>
              </a:lnSpc>
              <a:spcBef>
                <a:spcPts val="3200"/>
              </a:spcBef>
              <a:spcAft>
                <a:spcPts val="0"/>
              </a:spcAft>
              <a:buNone/>
            </a:pPr>
            <a:r>
              <a:rPr lang="en-US" sz="1000">
                <a:highlight>
                  <a:srgbClr val="FFFFFF"/>
                </a:highlight>
                <a:latin typeface="Georgia"/>
                <a:ea typeface="Georgia"/>
                <a:cs typeface="Georgia"/>
                <a:sym typeface="Georgia"/>
              </a:rPr>
              <a:t>В каталоге </a:t>
            </a:r>
            <a:r>
              <a:rPr b="1" lang="en-US" sz="1000">
                <a:highlight>
                  <a:srgbClr val="FFFFFF"/>
                </a:highlight>
                <a:latin typeface="Georgia"/>
                <a:ea typeface="Georgia"/>
                <a:cs typeface="Georgia"/>
                <a:sym typeface="Georgia"/>
              </a:rPr>
              <a:t>/dist</a:t>
            </a:r>
            <a:r>
              <a:rPr lang="en-US" sz="1000">
                <a:highlight>
                  <a:srgbClr val="FFFFFF"/>
                </a:highlight>
                <a:latin typeface="Georgia"/>
                <a:ea typeface="Georgia"/>
                <a:cs typeface="Georgia"/>
                <a:sym typeface="Georgia"/>
              </a:rPr>
              <a:t> мы создаем файл шаблона</a:t>
            </a:r>
            <a:r>
              <a:rPr b="1" lang="en-US" sz="1000">
                <a:highlight>
                  <a:srgbClr val="FFFFFF"/>
                </a:highlight>
                <a:latin typeface="Georgia"/>
                <a:ea typeface="Georgia"/>
                <a:cs typeface="Georgia"/>
                <a:sym typeface="Georgia"/>
              </a:rPr>
              <a:t> index.html </a:t>
            </a:r>
            <a:r>
              <a:rPr lang="en-US" sz="1000">
                <a:highlight>
                  <a:srgbClr val="FFFFFF"/>
                </a:highlight>
                <a:latin typeface="Georgia"/>
                <a:ea typeface="Georgia"/>
                <a:cs typeface="Georgia"/>
                <a:sym typeface="Georgia"/>
              </a:rPr>
              <a:t>с введенным скриптом.</a:t>
            </a:r>
            <a:endParaRPr sz="1000">
              <a:highlight>
                <a:srgbClr val="FFFFFF"/>
              </a:highlight>
              <a:latin typeface="Georgia"/>
              <a:ea typeface="Georgia"/>
              <a:cs typeface="Georgia"/>
              <a:sym typeface="Georgia"/>
            </a:endParaRPr>
          </a:p>
          <a:p>
            <a:pPr indent="0" lvl="0" marL="0" rtl="0" algn="l">
              <a:lnSpc>
                <a:spcPct val="158000"/>
              </a:lnSpc>
              <a:spcBef>
                <a:spcPts val="3200"/>
              </a:spcBef>
              <a:spcAft>
                <a:spcPts val="0"/>
              </a:spcAft>
              <a:buNone/>
            </a:pPr>
            <a:r>
              <a:rPr lang="en-US" sz="1000">
                <a:highlight>
                  <a:srgbClr val="FFFFFF"/>
                </a:highlight>
                <a:latin typeface="Georgia"/>
                <a:ea typeface="Georgia"/>
                <a:cs typeface="Georgia"/>
                <a:sym typeface="Georgia"/>
              </a:rPr>
              <a:t>Установка почти завершена, осталось скомпилировать исходные файлы с помощью </a:t>
            </a:r>
            <a:r>
              <a:rPr b="1" lang="en-US" sz="1000">
                <a:highlight>
                  <a:srgbClr val="FFFFFF"/>
                </a:highlight>
                <a:latin typeface="Georgia"/>
                <a:ea typeface="Georgia"/>
                <a:cs typeface="Georgia"/>
                <a:sym typeface="Georgia"/>
              </a:rPr>
              <a:t>webpack. </a:t>
            </a:r>
            <a:r>
              <a:rPr lang="en-US" sz="1000">
                <a:highlight>
                  <a:srgbClr val="FFFFFF"/>
                </a:highlight>
                <a:latin typeface="Georgia"/>
                <a:ea typeface="Georgia"/>
                <a:cs typeface="Georgia"/>
                <a:sym typeface="Georgia"/>
              </a:rPr>
              <a:t>Вы можете запустить проект, используя следующую команду: npm start</a:t>
            </a:r>
            <a:endParaRPr sz="1000">
              <a:highlight>
                <a:srgbClr val="FFFFFF"/>
              </a:highlight>
              <a:latin typeface="Georgia"/>
              <a:ea typeface="Georgia"/>
              <a:cs typeface="Georgia"/>
              <a:sym typeface="Georgia"/>
            </a:endParaRPr>
          </a:p>
          <a:p>
            <a:pPr indent="0" lvl="0" marL="0" rtl="0" algn="l">
              <a:lnSpc>
                <a:spcPct val="158000"/>
              </a:lnSpc>
              <a:spcBef>
                <a:spcPts val="3200"/>
              </a:spcBef>
              <a:spcAft>
                <a:spcPts val="0"/>
              </a:spcAft>
              <a:buNone/>
            </a:pPr>
            <a:r>
              <a:rPr lang="en-US" sz="1000">
                <a:highlight>
                  <a:srgbClr val="FFFFFF"/>
                </a:highlight>
                <a:latin typeface="Georgia"/>
                <a:ea typeface="Georgia"/>
                <a:cs typeface="Georgia"/>
                <a:sym typeface="Georgia"/>
              </a:rPr>
              <a:t>Вы получите выходные данные внутри каталога </a:t>
            </a:r>
            <a:r>
              <a:rPr b="1" lang="en-US" sz="1000">
                <a:highlight>
                  <a:srgbClr val="FFFFFF"/>
                </a:highlight>
                <a:latin typeface="Georgia"/>
                <a:ea typeface="Georgia"/>
                <a:cs typeface="Georgia"/>
                <a:sym typeface="Georgia"/>
              </a:rPr>
              <a:t>/dist</a:t>
            </a:r>
            <a:r>
              <a:rPr lang="en-US" sz="1000">
                <a:highlight>
                  <a:srgbClr val="FFFFFF"/>
                </a:highlight>
                <a:latin typeface="Georgia"/>
                <a:ea typeface="Georgia"/>
                <a:cs typeface="Georgia"/>
                <a:sym typeface="Georgia"/>
              </a:rPr>
              <a:t>. Откройте </a:t>
            </a:r>
            <a:r>
              <a:rPr b="1" lang="en-US" sz="1000">
                <a:highlight>
                  <a:srgbClr val="FFFFFF"/>
                </a:highlight>
                <a:latin typeface="Georgia"/>
                <a:ea typeface="Georgia"/>
                <a:cs typeface="Georgia"/>
                <a:sym typeface="Georgia"/>
              </a:rPr>
              <a:t>index.html </a:t>
            </a:r>
            <a:r>
              <a:rPr lang="en-US" sz="1000">
                <a:highlight>
                  <a:srgbClr val="FFFFFF"/>
                </a:highlight>
                <a:latin typeface="Georgia"/>
                <a:ea typeface="Georgia"/>
                <a:cs typeface="Georgia"/>
                <a:sym typeface="Georgia"/>
              </a:rPr>
              <a:t>в браузере и вы увидите текст “My React App!”.</a:t>
            </a:r>
            <a:endParaRPr sz="1000">
              <a:highlight>
                <a:srgbClr val="FFFFFF"/>
              </a:highlight>
              <a:latin typeface="Georgia"/>
              <a:ea typeface="Georgia"/>
              <a:cs typeface="Georgia"/>
              <a:sym typeface="Georgia"/>
            </a:endParaRPr>
          </a:p>
          <a:p>
            <a:pPr indent="0" lvl="0" marL="0" rtl="0" algn="l">
              <a:lnSpc>
                <a:spcPct val="158000"/>
              </a:lnSpc>
              <a:spcBef>
                <a:spcPts val="3200"/>
              </a:spcBef>
              <a:spcAft>
                <a:spcPts val="0"/>
              </a:spcAft>
              <a:buNone/>
            </a:pPr>
            <a:r>
              <a:t/>
            </a:r>
            <a:endParaRPr sz="1000">
              <a:highlight>
                <a:srgbClr val="FFFFFF"/>
              </a:highlight>
              <a:latin typeface="Georgia"/>
              <a:ea typeface="Georgia"/>
              <a:cs typeface="Georgia"/>
              <a:sym typeface="Georgia"/>
            </a:endParaRPr>
          </a:p>
        </p:txBody>
      </p:sp>
      <p:sp>
        <p:nvSpPr>
          <p:cNvPr id="345" name="Google Shape;345;g61aba93d17_1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1aba93d17_1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58000"/>
              </a:lnSpc>
              <a:spcBef>
                <a:spcPts val="3200"/>
              </a:spcBef>
              <a:spcAft>
                <a:spcPts val="0"/>
              </a:spcAft>
              <a:buNone/>
            </a:pPr>
            <a:r>
              <a:t/>
            </a:r>
            <a:endParaRPr sz="1600">
              <a:highlight>
                <a:srgbClr val="FFFFFF"/>
              </a:highlight>
              <a:latin typeface="Georgia"/>
              <a:ea typeface="Georgia"/>
              <a:cs typeface="Georgia"/>
              <a:sym typeface="Georgia"/>
            </a:endParaRPr>
          </a:p>
        </p:txBody>
      </p:sp>
      <p:sp>
        <p:nvSpPr>
          <p:cNvPr id="354" name="Google Shape;354;g61aba93d17_1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1aba93d1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6B6B6B"/>
                </a:solidFill>
                <a:highlight>
                  <a:srgbClr val="FFFFFF"/>
                </a:highlight>
                <a:latin typeface="Arial"/>
                <a:ea typeface="Arial"/>
                <a:cs typeface="Arial"/>
                <a:sym typeface="Arial"/>
              </a:rPr>
              <a:t>plitting your javascript code into multiple files is an excellent way to build components. It makes the code base easier to maintain. But when serving files in the production environment, the number of requests that are made to the server for fetching multiple files needs to be reduced. So javascript files need to be concatenated to reduce this load on the server. Similarly, we need to concatenate our CSS files and images into sprite sheets. We can use Javascript build tools to automate this concatenation of files and improve the overall performance of the web application.</a:t>
            </a:r>
            <a:endParaRPr b="1"/>
          </a:p>
        </p:txBody>
      </p:sp>
      <p:sp>
        <p:nvSpPr>
          <p:cNvPr id="208" name="Google Shape;208;g61aba93d1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1aba93d17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61aba93d1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1aba93d17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6B6B6B"/>
                </a:solidFill>
                <a:highlight>
                  <a:srgbClr val="FFFFFF"/>
                </a:highlight>
                <a:latin typeface="Arial"/>
                <a:ea typeface="Arial"/>
                <a:cs typeface="Arial"/>
                <a:sym typeface="Arial"/>
              </a:rPr>
              <a:t>Every byte that we transfer on a network increases the load time of our web page. Though everyone likes clean and linted code, the extra indentation and styling of our code can lead to the files becoming larger. As a result, the overall size of transmission of the website increases, increasing the page load time. So Javascript build tools are used to minify our javascript and CSS files so that our readable code gets converted to minified (refactored) code without changing the logic behind it. This reduces the footprint of the file. You can even use them to compile your </a:t>
            </a:r>
            <a:r>
              <a:rPr lang="en-US">
                <a:solidFill>
                  <a:srgbClr val="1FA67A"/>
                </a:solidFill>
                <a:highlight>
                  <a:srgbClr val="FFFFFF"/>
                </a:highlight>
                <a:uFill>
                  <a:noFill/>
                </a:uFill>
                <a:latin typeface="Arial"/>
                <a:ea typeface="Arial"/>
                <a:cs typeface="Arial"/>
                <a:sym typeface="Arial"/>
                <a:hlinkClick r:id="rId2"/>
              </a:rPr>
              <a:t>SASS </a:t>
            </a:r>
            <a:r>
              <a:rPr lang="en-US">
                <a:solidFill>
                  <a:srgbClr val="6B6B6B"/>
                </a:solidFill>
                <a:highlight>
                  <a:srgbClr val="FFFFFF"/>
                </a:highlight>
                <a:latin typeface="Arial"/>
                <a:ea typeface="Arial"/>
                <a:cs typeface="Arial"/>
                <a:sym typeface="Arial"/>
              </a:rPr>
              <a:t>files to CSS at build time automatically.</a:t>
            </a:r>
            <a:endParaRPr/>
          </a:p>
        </p:txBody>
      </p:sp>
      <p:sp>
        <p:nvSpPr>
          <p:cNvPr id="224" name="Google Shape;224;g61aba93d17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1aba93d17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6B6B6B"/>
                </a:solidFill>
                <a:highlight>
                  <a:srgbClr val="FFFFFF"/>
                </a:highlight>
                <a:latin typeface="Arial"/>
                <a:ea typeface="Arial"/>
                <a:cs typeface="Arial"/>
                <a:sym typeface="Arial"/>
              </a:rPr>
              <a:t>Often, we miss semi-colons at the end of the line when writing code. And in the case of multiple developers working on the same code base, they use different code styles which lead to non-uniform coding standards. To enforce these, and also avoid linting errors such as unused variable declarations and other similar issues, we use Javascript build tools to ensure that all code is linted. Also, you can do a static analysis of your javascript code to see which common mistakes you have made and fix them before they go to production and appear as bugs.</a:t>
            </a:r>
            <a:endParaRPr/>
          </a:p>
        </p:txBody>
      </p:sp>
      <p:sp>
        <p:nvSpPr>
          <p:cNvPr id="232" name="Google Shape;232;g61aba93d1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1aba93d17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6B6B6B"/>
                </a:solidFill>
                <a:highlight>
                  <a:srgbClr val="FFFFFF"/>
                </a:highlight>
                <a:latin typeface="Arial"/>
                <a:ea typeface="Arial"/>
                <a:cs typeface="Arial"/>
                <a:sym typeface="Arial"/>
              </a:rPr>
              <a:t>Running unit test cases on every build is something no developer wants to do. So javascript build tools let you automate that part as well so that you do not have to worry about those at all. And you get to know if your code broke a unit test at build time itself.</a:t>
            </a:r>
            <a:endParaRPr/>
          </a:p>
        </p:txBody>
      </p:sp>
      <p:sp>
        <p:nvSpPr>
          <p:cNvPr id="240" name="Google Shape;240;g61aba93d17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1aba93d17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6B6B6B"/>
                </a:solidFill>
                <a:highlight>
                  <a:srgbClr val="FFFFFF"/>
                </a:highlight>
                <a:latin typeface="Arial"/>
                <a:ea typeface="Arial"/>
                <a:cs typeface="Arial"/>
                <a:sym typeface="Arial"/>
              </a:rPr>
              <a:t>When developing, nobody wants to do a minor change in their CSS/JS files and then go to the browser, hit refresh to see the changes. This is a time-consuming process even though it might seem like a small thing. Live reloading refreshes the browser automatically for you whenever you save files in your development environment.</a:t>
            </a:r>
            <a:endParaRPr/>
          </a:p>
        </p:txBody>
      </p:sp>
      <p:sp>
        <p:nvSpPr>
          <p:cNvPr id="249" name="Google Shape;249;g61aba93d1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1aba93d17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61aba93d17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LIDE-DARK-1">
  <p:cSld name="TITLE-SLIDE-DARK-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208308" y="174928"/>
            <a:ext cx="12390783" cy="6683071"/>
          </a:xfrm>
          <a:prstGeom prst="rect">
            <a:avLst/>
          </a:prstGeom>
          <a:noFill/>
          <a:ln>
            <a:noFill/>
          </a:ln>
        </p:spPr>
        <p:txBody>
          <a:bodyPr anchorCtr="0" anchor="t" bIns="45700" lIns="91425" spcFirstLastPara="1" rIns="91425" wrap="square" tIns="45700">
            <a:noAutofit/>
          </a:bodyPr>
          <a:lstStyle>
            <a:lvl1pPr lvl="0" marR="0" rtl="0" algn="l">
              <a:lnSpc>
                <a:spcPct val="73333"/>
              </a:lnSpc>
              <a:spcBef>
                <a:spcPts val="0"/>
              </a:spcBef>
              <a:spcAft>
                <a:spcPts val="0"/>
              </a:spcAft>
              <a:buClr>
                <a:schemeClr val="lt1"/>
              </a:buClr>
              <a:buSzPts val="15000"/>
              <a:buFont typeface="Proxima Nova Extrabold"/>
              <a:buNone/>
              <a:defRPr b="0" i="0" sz="150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 type="body"/>
          </p:nvPr>
        </p:nvSpPr>
        <p:spPr>
          <a:xfrm>
            <a:off x="685800" y="5915025"/>
            <a:ext cx="3467100" cy="295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IDE-PHOTOT-DARK" showMasterSp="0">
  <p:cSld name="WIDE-PHOTOT-DARK">
    <p:spTree>
      <p:nvGrpSpPr>
        <p:cNvPr id="79" name="Shape 79"/>
        <p:cNvGrpSpPr/>
        <p:nvPr/>
      </p:nvGrpSpPr>
      <p:grpSpPr>
        <a:xfrm>
          <a:off x="0" y="0"/>
          <a:ext cx="0" cy="0"/>
          <a:chOff x="0" y="0"/>
          <a:chExt cx="0" cy="0"/>
        </a:xfrm>
      </p:grpSpPr>
      <p:sp>
        <p:nvSpPr>
          <p:cNvPr id="80" name="Google Shape;80;p11"/>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Google Shape;81;p11"/>
          <p:cNvSpPr/>
          <p:nvPr>
            <p:ph idx="2" type="pic"/>
          </p:nvPr>
        </p:nvSpPr>
        <p:spPr>
          <a:xfrm>
            <a:off x="0" y="2057400"/>
            <a:ext cx="12192000" cy="4800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Open Sans"/>
                <a:ea typeface="Open Sans"/>
                <a:cs typeface="Open Sans"/>
                <a:sym typeface="Open Sans"/>
              </a:defRPr>
            </a:lvl1pPr>
            <a:lvl2pPr lvl="1"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lvl="2"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lvl="3"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lvl="4"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2" name="Google Shape;82;p11"/>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LEFT-DARK">
  <p:cSld name="PHOTO-LEFT-DARK">
    <p:spTree>
      <p:nvGrpSpPr>
        <p:cNvPr id="83" name="Shape 83"/>
        <p:cNvGrpSpPr/>
        <p:nvPr/>
      </p:nvGrpSpPr>
      <p:grpSpPr>
        <a:xfrm>
          <a:off x="0" y="0"/>
          <a:ext cx="0" cy="0"/>
          <a:chOff x="0" y="0"/>
          <a:chExt cx="0" cy="0"/>
        </a:xfrm>
      </p:grpSpPr>
      <p:sp>
        <p:nvSpPr>
          <p:cNvPr id="84" name="Google Shape;84;p12"/>
          <p:cNvSpPr txBox="1"/>
          <p:nvPr>
            <p:ph idx="1" type="body"/>
          </p:nvPr>
        </p:nvSpPr>
        <p:spPr>
          <a:xfrm>
            <a:off x="6210300" y="2743200"/>
            <a:ext cx="5295900" cy="27432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5" name="Google Shape;85;p12"/>
          <p:cNvSpPr txBox="1"/>
          <p:nvPr>
            <p:ph type="title"/>
          </p:nvPr>
        </p:nvSpPr>
        <p:spPr>
          <a:xfrm>
            <a:off x="6210300" y="1371601"/>
            <a:ext cx="5295900" cy="13716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2"/>
          <p:cNvSpPr/>
          <p:nvPr>
            <p:ph idx="2" type="pic"/>
          </p:nvPr>
        </p:nvSpPr>
        <p:spPr>
          <a:xfrm>
            <a:off x="0" y="0"/>
            <a:ext cx="52959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Open Sans"/>
                <a:ea typeface="Open Sans"/>
                <a:cs typeface="Open Sans"/>
                <a:sym typeface="Open Sans"/>
              </a:defRPr>
            </a:lvl1pPr>
            <a:lvl2pPr lvl="1"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lvl="2"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lvl="3"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lvl="4"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7" name="Google Shape;87;p12"/>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CRIPTION-PHOTO-RIGHT-DARK">
  <p:cSld name="DESCRIPTION-PHOTO-RIGHT-DARK">
    <p:spTree>
      <p:nvGrpSpPr>
        <p:cNvPr id="88" name="Shape 88"/>
        <p:cNvGrpSpPr/>
        <p:nvPr/>
      </p:nvGrpSpPr>
      <p:grpSpPr>
        <a:xfrm>
          <a:off x="0" y="0"/>
          <a:ext cx="0" cy="0"/>
          <a:chOff x="0" y="0"/>
          <a:chExt cx="0" cy="0"/>
        </a:xfrm>
      </p:grpSpPr>
      <p:sp>
        <p:nvSpPr>
          <p:cNvPr id="89" name="Google Shape;89;p13"/>
          <p:cNvSpPr txBox="1"/>
          <p:nvPr>
            <p:ph type="title"/>
          </p:nvPr>
        </p:nvSpPr>
        <p:spPr>
          <a:xfrm>
            <a:off x="685800" y="1382486"/>
            <a:ext cx="3467100" cy="1913709"/>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13"/>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
        <p:nvSpPr>
          <p:cNvPr id="91" name="Google Shape;91;p13"/>
          <p:cNvSpPr/>
          <p:nvPr>
            <p:ph idx="2" type="pic"/>
          </p:nvPr>
        </p:nvSpPr>
        <p:spPr>
          <a:xfrm>
            <a:off x="4381500" y="1371600"/>
            <a:ext cx="7124700" cy="4114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Open Sans"/>
                <a:ea typeface="Open Sans"/>
                <a:cs typeface="Open Sans"/>
                <a:sym typeface="Open Sans"/>
              </a:defRPr>
            </a:lvl1pPr>
            <a:lvl2pPr lvl="1"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lvl="2"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lvl="3"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lvl="4"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92" name="Google Shape;92;p13"/>
          <p:cNvSpPr txBox="1"/>
          <p:nvPr>
            <p:ph idx="1" type="body"/>
          </p:nvPr>
        </p:nvSpPr>
        <p:spPr>
          <a:xfrm>
            <a:off x="685800" y="3429000"/>
            <a:ext cx="3467100" cy="2057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IDE-CHART-DARK">
  <p:cSld name="WIDE-CHART-DARK">
    <p:spTree>
      <p:nvGrpSpPr>
        <p:cNvPr id="93" name="Shape 93"/>
        <p:cNvGrpSpPr/>
        <p:nvPr/>
      </p:nvGrpSpPr>
      <p:grpSpPr>
        <a:xfrm>
          <a:off x="0" y="0"/>
          <a:ext cx="0" cy="0"/>
          <a:chOff x="0" y="0"/>
          <a:chExt cx="0" cy="0"/>
        </a:xfrm>
      </p:grpSpPr>
      <p:sp>
        <p:nvSpPr>
          <p:cNvPr id="94" name="Google Shape;94;p1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5" name="Google Shape;95;p14"/>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
        <p:nvSpPr>
          <p:cNvPr id="96" name="Google Shape;96;p14"/>
          <p:cNvSpPr/>
          <p:nvPr>
            <p:ph idx="2" type="chart"/>
          </p:nvPr>
        </p:nvSpPr>
        <p:spPr>
          <a:xfrm>
            <a:off x="685800" y="2057400"/>
            <a:ext cx="10820400" cy="3429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Open Sans"/>
                <a:ea typeface="Open Sans"/>
                <a:cs typeface="Open Sans"/>
                <a:sym typeface="Open Sans"/>
              </a:defRPr>
            </a:lvl1pPr>
            <a:lvl2pPr lvl="1"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lvl="2"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lvl="3"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lvl="4"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LEFT-DARK">
  <p:cSld name="CHART-LEFT-DARK">
    <p:spTree>
      <p:nvGrpSpPr>
        <p:cNvPr id="97" name="Shape 97"/>
        <p:cNvGrpSpPr/>
        <p:nvPr/>
      </p:nvGrpSpPr>
      <p:grpSpPr>
        <a:xfrm>
          <a:off x="0" y="0"/>
          <a:ext cx="0" cy="0"/>
          <a:chOff x="0" y="0"/>
          <a:chExt cx="0" cy="0"/>
        </a:xfrm>
      </p:grpSpPr>
      <p:sp>
        <p:nvSpPr>
          <p:cNvPr id="98" name="Google Shape;98;p15"/>
          <p:cNvSpPr txBox="1"/>
          <p:nvPr>
            <p:ph type="title"/>
          </p:nvPr>
        </p:nvSpPr>
        <p:spPr>
          <a:xfrm>
            <a:off x="685800" y="1382486"/>
            <a:ext cx="3467100" cy="1913709"/>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15"/>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
        <p:nvSpPr>
          <p:cNvPr id="100" name="Google Shape;100;p15"/>
          <p:cNvSpPr txBox="1"/>
          <p:nvPr>
            <p:ph idx="1" type="body"/>
          </p:nvPr>
        </p:nvSpPr>
        <p:spPr>
          <a:xfrm>
            <a:off x="685800" y="3429000"/>
            <a:ext cx="3467100" cy="2057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01" name="Google Shape;101;p15"/>
          <p:cNvSpPr/>
          <p:nvPr>
            <p:ph idx="2" type="chart"/>
          </p:nvPr>
        </p:nvSpPr>
        <p:spPr>
          <a:xfrm>
            <a:off x="4381500" y="1371600"/>
            <a:ext cx="7124700" cy="4114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Open Sans"/>
                <a:ea typeface="Open Sans"/>
                <a:cs typeface="Open Sans"/>
                <a:sym typeface="Open Sans"/>
              </a:defRPr>
            </a:lvl1pPr>
            <a:lvl2pPr lvl="1"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lvl="2"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lvl="3"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lvl="4"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NE-COLUMN-LIGHT">
  <p:cSld name="TEXT-ONE-COLUMN-LIGHT">
    <p:spTree>
      <p:nvGrpSpPr>
        <p:cNvPr id="104" name="Shape 104"/>
        <p:cNvGrpSpPr/>
        <p:nvPr/>
      </p:nvGrpSpPr>
      <p:grpSpPr>
        <a:xfrm>
          <a:off x="0" y="0"/>
          <a:ext cx="0" cy="0"/>
          <a:chOff x="0" y="0"/>
          <a:chExt cx="0" cy="0"/>
        </a:xfrm>
      </p:grpSpPr>
      <p:sp>
        <p:nvSpPr>
          <p:cNvPr id="105" name="Google Shape;105;p1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 name="Google Shape;106;p17"/>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 name="Google Shape;107;p17"/>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100" u="none" cap="none" strike="noStrike">
                <a:solidFill>
                  <a:schemeClr val="dk1"/>
                </a:solidFill>
                <a:latin typeface="Open Sans"/>
                <a:ea typeface="Open Sans"/>
                <a:cs typeface="Open Sans"/>
                <a:sym typeface="Open Sans"/>
              </a:rPr>
              <a:t>SoftServe Confidential</a:t>
            </a:r>
            <a:endParaRPr b="0" i="0" sz="1100" u="none" cap="none" strike="noStrike">
              <a:solidFill>
                <a:schemeClr val="dk1"/>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LIDE-LIGHT-1">
  <p:cSld name="TITLE-SLIDE-LIGHT-1">
    <p:spTree>
      <p:nvGrpSpPr>
        <p:cNvPr id="108" name="Shape 108"/>
        <p:cNvGrpSpPr/>
        <p:nvPr/>
      </p:nvGrpSpPr>
      <p:grpSpPr>
        <a:xfrm>
          <a:off x="0" y="0"/>
          <a:ext cx="0" cy="0"/>
          <a:chOff x="0" y="0"/>
          <a:chExt cx="0" cy="0"/>
        </a:xfrm>
      </p:grpSpPr>
      <p:sp>
        <p:nvSpPr>
          <p:cNvPr id="109" name="Google Shape;109;p18"/>
          <p:cNvSpPr txBox="1"/>
          <p:nvPr>
            <p:ph type="title"/>
          </p:nvPr>
        </p:nvSpPr>
        <p:spPr>
          <a:xfrm>
            <a:off x="-208308" y="174928"/>
            <a:ext cx="12390783" cy="6683071"/>
          </a:xfrm>
          <a:prstGeom prst="rect">
            <a:avLst/>
          </a:prstGeom>
          <a:noFill/>
          <a:ln>
            <a:noFill/>
          </a:ln>
        </p:spPr>
        <p:txBody>
          <a:bodyPr anchorCtr="0" anchor="t" bIns="45700" lIns="91425" spcFirstLastPara="1" rIns="91425" wrap="square" tIns="45700">
            <a:noAutofit/>
          </a:bodyPr>
          <a:lstStyle>
            <a:lvl1pPr lvl="0" marR="0" rtl="0" algn="l">
              <a:lnSpc>
                <a:spcPct val="73333"/>
              </a:lnSpc>
              <a:spcBef>
                <a:spcPts val="0"/>
              </a:spcBef>
              <a:spcAft>
                <a:spcPts val="0"/>
              </a:spcAft>
              <a:buClr>
                <a:schemeClr val="dk1"/>
              </a:buClr>
              <a:buSzPts val="15000"/>
              <a:buFont typeface="Proxima Nova Extrabold"/>
              <a:buNone/>
              <a:defRPr b="0" i="0" sz="150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0" name="Google Shape;110;p18"/>
          <p:cNvSpPr txBox="1"/>
          <p:nvPr>
            <p:ph idx="1" type="body"/>
          </p:nvPr>
        </p:nvSpPr>
        <p:spPr>
          <a:xfrm>
            <a:off x="685800" y="5915025"/>
            <a:ext cx="3467100" cy="295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LIDE-LIGHT-2">
  <p:cSld name="TITLE-SLIDE-LIGHT-2">
    <p:spTree>
      <p:nvGrpSpPr>
        <p:cNvPr id="111" name="Shape 111"/>
        <p:cNvGrpSpPr/>
        <p:nvPr/>
      </p:nvGrpSpPr>
      <p:grpSpPr>
        <a:xfrm>
          <a:off x="0" y="0"/>
          <a:ext cx="0" cy="0"/>
          <a:chOff x="0" y="0"/>
          <a:chExt cx="0" cy="0"/>
        </a:xfrm>
      </p:grpSpPr>
      <p:sp>
        <p:nvSpPr>
          <p:cNvPr id="112" name="Google Shape;112;p19"/>
          <p:cNvSpPr txBox="1"/>
          <p:nvPr>
            <p:ph type="title"/>
          </p:nvPr>
        </p:nvSpPr>
        <p:spPr>
          <a:xfrm>
            <a:off x="685801" y="685799"/>
            <a:ext cx="10820400" cy="4800601"/>
          </a:xfrm>
          <a:prstGeom prst="rect">
            <a:avLst/>
          </a:prstGeom>
          <a:noFill/>
          <a:ln>
            <a:noFill/>
          </a:ln>
        </p:spPr>
        <p:txBody>
          <a:bodyPr anchorCtr="0" anchor="t" bIns="45700" lIns="0" spcFirstLastPara="1" rIns="91425" wrap="square" tIns="45700">
            <a:noAutofit/>
          </a:bodyPr>
          <a:lstStyle>
            <a:lvl1pPr lvl="0" marR="0" rtl="0" algn="l">
              <a:lnSpc>
                <a:spcPct val="88000"/>
              </a:lnSpc>
              <a:spcBef>
                <a:spcPts val="0"/>
              </a:spcBef>
              <a:spcAft>
                <a:spcPts val="0"/>
              </a:spcAft>
              <a:buClr>
                <a:schemeClr val="dk1"/>
              </a:buClr>
              <a:buSzPts val="12500"/>
              <a:buFont typeface="Proxima Nova Extrabold"/>
              <a:buNone/>
              <a:defRPr b="0" i="0" sz="125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3" name="Google Shape;113;p19"/>
          <p:cNvSpPr txBox="1"/>
          <p:nvPr>
            <p:ph idx="1" type="body"/>
          </p:nvPr>
        </p:nvSpPr>
        <p:spPr>
          <a:xfrm>
            <a:off x="685800" y="5915025"/>
            <a:ext cx="3467100" cy="295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TWO-COLUMNS-LIGHT">
  <p:cSld name="TEXT-TWO-COLUMNS-LIGHT">
    <p:spTree>
      <p:nvGrpSpPr>
        <p:cNvPr id="114" name="Shape 114"/>
        <p:cNvGrpSpPr/>
        <p:nvPr/>
      </p:nvGrpSpPr>
      <p:grpSpPr>
        <a:xfrm>
          <a:off x="0" y="0"/>
          <a:ext cx="0" cy="0"/>
          <a:chOff x="0" y="0"/>
          <a:chExt cx="0" cy="0"/>
        </a:xfrm>
      </p:grpSpPr>
      <p:sp>
        <p:nvSpPr>
          <p:cNvPr id="115" name="Google Shape;115;p20"/>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6" name="Google Shape;116;p20"/>
          <p:cNvSpPr txBox="1"/>
          <p:nvPr>
            <p:ph idx="1" type="body"/>
          </p:nvPr>
        </p:nvSpPr>
        <p:spPr>
          <a:xfrm>
            <a:off x="685800" y="2057400"/>
            <a:ext cx="5174998"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20"/>
          <p:cNvSpPr txBox="1"/>
          <p:nvPr>
            <p:ph idx="2" type="body"/>
          </p:nvPr>
        </p:nvSpPr>
        <p:spPr>
          <a:xfrm>
            <a:off x="6330696" y="2057400"/>
            <a:ext cx="5175504"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20"/>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THREE-COLUMNS-LIGHT">
  <p:cSld name="TEXT-THREE-COLUMNS-LIGHT">
    <p:spTree>
      <p:nvGrpSpPr>
        <p:cNvPr id="119" name="Shape 119"/>
        <p:cNvGrpSpPr/>
        <p:nvPr/>
      </p:nvGrpSpPr>
      <p:grpSpPr>
        <a:xfrm>
          <a:off x="0" y="0"/>
          <a:ext cx="0" cy="0"/>
          <a:chOff x="0" y="0"/>
          <a:chExt cx="0" cy="0"/>
        </a:xfrm>
      </p:grpSpPr>
      <p:sp>
        <p:nvSpPr>
          <p:cNvPr id="120" name="Google Shape;120;p21"/>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1" name="Google Shape;121;p21"/>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p21"/>
          <p:cNvSpPr txBox="1"/>
          <p:nvPr>
            <p:ph idx="2" type="body"/>
          </p:nvPr>
        </p:nvSpPr>
        <p:spPr>
          <a:xfrm>
            <a:off x="4363212" y="2057400"/>
            <a:ext cx="3465576"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21"/>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21"/>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LIDE-DARK-2">
  <p:cSld name="TITLE-SLIDE-DARK-2">
    <p:spTree>
      <p:nvGrpSpPr>
        <p:cNvPr id="14" name="Shape 14"/>
        <p:cNvGrpSpPr/>
        <p:nvPr/>
      </p:nvGrpSpPr>
      <p:grpSpPr>
        <a:xfrm>
          <a:off x="0" y="0"/>
          <a:ext cx="0" cy="0"/>
          <a:chOff x="0" y="0"/>
          <a:chExt cx="0" cy="0"/>
        </a:xfrm>
      </p:grpSpPr>
      <p:sp>
        <p:nvSpPr>
          <p:cNvPr id="15" name="Google Shape;15;p3"/>
          <p:cNvSpPr txBox="1"/>
          <p:nvPr>
            <p:ph type="title"/>
          </p:nvPr>
        </p:nvSpPr>
        <p:spPr>
          <a:xfrm>
            <a:off x="685801" y="685799"/>
            <a:ext cx="10820400" cy="4800601"/>
          </a:xfrm>
          <a:prstGeom prst="rect">
            <a:avLst/>
          </a:prstGeom>
          <a:noFill/>
          <a:ln>
            <a:noFill/>
          </a:ln>
        </p:spPr>
        <p:txBody>
          <a:bodyPr anchorCtr="0" anchor="t" bIns="45700" lIns="0" spcFirstLastPara="1" rIns="91425" wrap="square" tIns="45700">
            <a:noAutofit/>
          </a:bodyPr>
          <a:lstStyle>
            <a:lvl1pPr lvl="0" marR="0" rtl="0" algn="l">
              <a:lnSpc>
                <a:spcPct val="88000"/>
              </a:lnSpc>
              <a:spcBef>
                <a:spcPts val="0"/>
              </a:spcBef>
              <a:spcAft>
                <a:spcPts val="0"/>
              </a:spcAft>
              <a:buClr>
                <a:schemeClr val="lt1"/>
              </a:buClr>
              <a:buSzPts val="12500"/>
              <a:buFont typeface="Proxima Nova Extrabold"/>
              <a:buNone/>
              <a:defRPr b="0" i="0" sz="125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3"/>
          <p:cNvSpPr txBox="1"/>
          <p:nvPr>
            <p:ph idx="1" type="body"/>
          </p:nvPr>
        </p:nvSpPr>
        <p:spPr>
          <a:xfrm>
            <a:off x="685800" y="5915025"/>
            <a:ext cx="3467100" cy="295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DESCRIPTION-SIDETEXT-LIGHT">
  <p:cSld name="TITLE-DESCRIPTION-SIDETEXT-LIGHT">
    <p:spTree>
      <p:nvGrpSpPr>
        <p:cNvPr id="125" name="Shape 125"/>
        <p:cNvGrpSpPr/>
        <p:nvPr/>
      </p:nvGrpSpPr>
      <p:grpSpPr>
        <a:xfrm>
          <a:off x="0" y="0"/>
          <a:ext cx="0" cy="0"/>
          <a:chOff x="0" y="0"/>
          <a:chExt cx="0" cy="0"/>
        </a:xfrm>
      </p:grpSpPr>
      <p:sp>
        <p:nvSpPr>
          <p:cNvPr id="126" name="Google Shape;126;p22"/>
          <p:cNvSpPr txBox="1"/>
          <p:nvPr>
            <p:ph idx="1" type="body"/>
          </p:nvPr>
        </p:nvSpPr>
        <p:spPr>
          <a:xfrm>
            <a:off x="4381500" y="1382486"/>
            <a:ext cx="7124700" cy="4103914"/>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22"/>
          <p:cNvSpPr txBox="1"/>
          <p:nvPr>
            <p:ph type="title"/>
          </p:nvPr>
        </p:nvSpPr>
        <p:spPr>
          <a:xfrm>
            <a:off x="685800" y="1382486"/>
            <a:ext cx="3467100" cy="1913709"/>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8" name="Google Shape;128;p22"/>
          <p:cNvSpPr txBox="1"/>
          <p:nvPr>
            <p:ph idx="2" type="body"/>
          </p:nvPr>
        </p:nvSpPr>
        <p:spPr>
          <a:xfrm>
            <a:off x="685800" y="3429001"/>
            <a:ext cx="3467100" cy="2057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22"/>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IDETEXT-PROCESS-LIGHT">
  <p:cSld name="TITLE-SIDETEXT-PROCESS-LIGHT">
    <p:spTree>
      <p:nvGrpSpPr>
        <p:cNvPr id="130" name="Shape 130"/>
        <p:cNvGrpSpPr/>
        <p:nvPr/>
      </p:nvGrpSpPr>
      <p:grpSpPr>
        <a:xfrm>
          <a:off x="0" y="0"/>
          <a:ext cx="0" cy="0"/>
          <a:chOff x="0" y="0"/>
          <a:chExt cx="0" cy="0"/>
        </a:xfrm>
      </p:grpSpPr>
      <p:sp>
        <p:nvSpPr>
          <p:cNvPr id="131" name="Google Shape;131;p23"/>
          <p:cNvSpPr txBox="1"/>
          <p:nvPr>
            <p:ph idx="1" type="body"/>
          </p:nvPr>
        </p:nvSpPr>
        <p:spPr>
          <a:xfrm>
            <a:off x="4381500" y="1377043"/>
            <a:ext cx="7124700" cy="205195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Google Shape;132;p23"/>
          <p:cNvSpPr txBox="1"/>
          <p:nvPr>
            <p:ph type="title"/>
          </p:nvPr>
        </p:nvSpPr>
        <p:spPr>
          <a:xfrm>
            <a:off x="685800" y="1377043"/>
            <a:ext cx="3467100" cy="2051957"/>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3" name="Google Shape;133;p23"/>
          <p:cNvSpPr/>
          <p:nvPr/>
        </p:nvSpPr>
        <p:spPr>
          <a:xfrm>
            <a:off x="917664" y="3638007"/>
            <a:ext cx="1598024" cy="1598024"/>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3"/>
          <p:cNvSpPr/>
          <p:nvPr/>
        </p:nvSpPr>
        <p:spPr>
          <a:xfrm>
            <a:off x="3113586" y="3638007"/>
            <a:ext cx="1598024" cy="1598024"/>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3"/>
          <p:cNvSpPr/>
          <p:nvPr/>
        </p:nvSpPr>
        <p:spPr>
          <a:xfrm>
            <a:off x="5309508" y="3638007"/>
            <a:ext cx="1598024" cy="1598024"/>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3"/>
          <p:cNvSpPr/>
          <p:nvPr/>
        </p:nvSpPr>
        <p:spPr>
          <a:xfrm>
            <a:off x="7505429" y="3638007"/>
            <a:ext cx="1598024" cy="1598024"/>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3"/>
          <p:cNvSpPr/>
          <p:nvPr/>
        </p:nvSpPr>
        <p:spPr>
          <a:xfrm>
            <a:off x="9701348" y="3638007"/>
            <a:ext cx="1598024" cy="1598024"/>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8" name="Google Shape;138;p23"/>
          <p:cNvCxnSpPr/>
          <p:nvPr/>
        </p:nvCxnSpPr>
        <p:spPr>
          <a:xfrm>
            <a:off x="2700337" y="4437019"/>
            <a:ext cx="228600" cy="0"/>
          </a:xfrm>
          <a:prstGeom prst="straightConnector1">
            <a:avLst/>
          </a:prstGeom>
          <a:noFill/>
          <a:ln cap="flat" cmpd="sng" w="19050">
            <a:solidFill>
              <a:srgbClr val="FEFEFE"/>
            </a:solidFill>
            <a:prstDash val="solid"/>
            <a:miter lim="800000"/>
            <a:headEnd len="sm" w="sm" type="none"/>
            <a:tailEnd len="med" w="med" type="stealth"/>
          </a:ln>
        </p:spPr>
      </p:cxnSp>
      <p:cxnSp>
        <p:nvCxnSpPr>
          <p:cNvPr id="139" name="Google Shape;139;p23"/>
          <p:cNvCxnSpPr/>
          <p:nvPr/>
        </p:nvCxnSpPr>
        <p:spPr>
          <a:xfrm>
            <a:off x="4896259" y="4437019"/>
            <a:ext cx="228600" cy="0"/>
          </a:xfrm>
          <a:prstGeom prst="straightConnector1">
            <a:avLst/>
          </a:prstGeom>
          <a:noFill/>
          <a:ln cap="flat" cmpd="sng" w="19050">
            <a:solidFill>
              <a:srgbClr val="FEFEFE"/>
            </a:solidFill>
            <a:prstDash val="solid"/>
            <a:miter lim="800000"/>
            <a:headEnd len="sm" w="sm" type="none"/>
            <a:tailEnd len="med" w="med" type="stealth"/>
          </a:ln>
        </p:spPr>
      </p:cxnSp>
      <p:cxnSp>
        <p:nvCxnSpPr>
          <p:cNvPr id="140" name="Google Shape;140;p23"/>
          <p:cNvCxnSpPr/>
          <p:nvPr/>
        </p:nvCxnSpPr>
        <p:spPr>
          <a:xfrm>
            <a:off x="7092181" y="4437019"/>
            <a:ext cx="228600" cy="0"/>
          </a:xfrm>
          <a:prstGeom prst="straightConnector1">
            <a:avLst/>
          </a:prstGeom>
          <a:noFill/>
          <a:ln cap="flat" cmpd="sng" w="19050">
            <a:solidFill>
              <a:srgbClr val="FEFEFE"/>
            </a:solidFill>
            <a:prstDash val="solid"/>
            <a:miter lim="800000"/>
            <a:headEnd len="sm" w="sm" type="none"/>
            <a:tailEnd len="med" w="med" type="stealth"/>
          </a:ln>
        </p:spPr>
      </p:cxnSp>
      <p:cxnSp>
        <p:nvCxnSpPr>
          <p:cNvPr id="141" name="Google Shape;141;p23"/>
          <p:cNvCxnSpPr/>
          <p:nvPr/>
        </p:nvCxnSpPr>
        <p:spPr>
          <a:xfrm>
            <a:off x="9288101" y="4437019"/>
            <a:ext cx="228600" cy="0"/>
          </a:xfrm>
          <a:prstGeom prst="straightConnector1">
            <a:avLst/>
          </a:prstGeom>
          <a:noFill/>
          <a:ln cap="flat" cmpd="sng" w="19050">
            <a:solidFill>
              <a:srgbClr val="FEFEFE"/>
            </a:solidFill>
            <a:prstDash val="solid"/>
            <a:miter lim="800000"/>
            <a:headEnd len="sm" w="sm" type="none"/>
            <a:tailEnd len="med" w="med" type="stealth"/>
          </a:ln>
        </p:spPr>
      </p:cxnSp>
      <p:sp>
        <p:nvSpPr>
          <p:cNvPr id="142" name="Google Shape;142;p23"/>
          <p:cNvSpPr txBox="1"/>
          <p:nvPr>
            <p:ph idx="2" type="body"/>
          </p:nvPr>
        </p:nvSpPr>
        <p:spPr>
          <a:xfrm>
            <a:off x="1045028"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23"/>
          <p:cNvSpPr txBox="1"/>
          <p:nvPr>
            <p:ph idx="3" type="body"/>
          </p:nvPr>
        </p:nvSpPr>
        <p:spPr>
          <a:xfrm>
            <a:off x="3247481"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p23"/>
          <p:cNvSpPr txBox="1"/>
          <p:nvPr>
            <p:ph idx="4" type="body"/>
          </p:nvPr>
        </p:nvSpPr>
        <p:spPr>
          <a:xfrm>
            <a:off x="5433605"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 name="Google Shape;145;p23"/>
          <p:cNvSpPr txBox="1"/>
          <p:nvPr>
            <p:ph idx="5" type="body"/>
          </p:nvPr>
        </p:nvSpPr>
        <p:spPr>
          <a:xfrm>
            <a:off x="7639324"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p23"/>
          <p:cNvSpPr txBox="1"/>
          <p:nvPr>
            <p:ph idx="6" type="body"/>
          </p:nvPr>
        </p:nvSpPr>
        <p:spPr>
          <a:xfrm>
            <a:off x="9825445"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Google Shape;147;p23"/>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TIMELINE-LIGHT">
  <p:cSld name="TITLE-TIMELINE-LIGHT">
    <p:spTree>
      <p:nvGrpSpPr>
        <p:cNvPr id="148" name="Shape 148"/>
        <p:cNvGrpSpPr/>
        <p:nvPr/>
      </p:nvGrpSpPr>
      <p:grpSpPr>
        <a:xfrm>
          <a:off x="0" y="0"/>
          <a:ext cx="0" cy="0"/>
          <a:chOff x="0" y="0"/>
          <a:chExt cx="0" cy="0"/>
        </a:xfrm>
      </p:grpSpPr>
      <p:sp>
        <p:nvSpPr>
          <p:cNvPr id="149" name="Google Shape;149;p24"/>
          <p:cNvSpPr txBox="1"/>
          <p:nvPr>
            <p:ph idx="1" type="body"/>
          </p:nvPr>
        </p:nvSpPr>
        <p:spPr>
          <a:xfrm>
            <a:off x="685800" y="205740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p2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51" name="Google Shape;151;p24"/>
          <p:cNvCxnSpPr/>
          <p:nvPr/>
        </p:nvCxnSpPr>
        <p:spPr>
          <a:xfrm>
            <a:off x="-28575" y="2743200"/>
            <a:ext cx="12252960" cy="0"/>
          </a:xfrm>
          <a:prstGeom prst="straightConnector1">
            <a:avLst/>
          </a:prstGeom>
          <a:noFill/>
          <a:ln cap="flat" cmpd="sng" w="19050">
            <a:solidFill>
              <a:schemeClr val="dk1"/>
            </a:solidFill>
            <a:prstDash val="solid"/>
            <a:miter lim="800000"/>
            <a:headEnd len="sm" w="sm" type="none"/>
            <a:tailEnd len="sm" w="sm" type="none"/>
          </a:ln>
        </p:spPr>
      </p:cxnSp>
      <p:sp>
        <p:nvSpPr>
          <p:cNvPr id="152" name="Google Shape;152;p24"/>
          <p:cNvSpPr/>
          <p:nvPr/>
        </p:nvSpPr>
        <p:spPr>
          <a:xfrm>
            <a:off x="617220" y="2674620"/>
            <a:ext cx="137160" cy="13716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24"/>
          <p:cNvSpPr/>
          <p:nvPr/>
        </p:nvSpPr>
        <p:spPr>
          <a:xfrm>
            <a:off x="2827020" y="2674620"/>
            <a:ext cx="137160" cy="13716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24"/>
          <p:cNvSpPr/>
          <p:nvPr/>
        </p:nvSpPr>
        <p:spPr>
          <a:xfrm>
            <a:off x="5036820" y="2674620"/>
            <a:ext cx="137160" cy="13716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24"/>
          <p:cNvSpPr/>
          <p:nvPr/>
        </p:nvSpPr>
        <p:spPr>
          <a:xfrm>
            <a:off x="7246620" y="2674620"/>
            <a:ext cx="137160" cy="13716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24"/>
          <p:cNvSpPr/>
          <p:nvPr/>
        </p:nvSpPr>
        <p:spPr>
          <a:xfrm>
            <a:off x="9456420" y="2674620"/>
            <a:ext cx="137160" cy="13716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24"/>
          <p:cNvSpPr txBox="1"/>
          <p:nvPr>
            <p:ph idx="2" type="body"/>
          </p:nvPr>
        </p:nvSpPr>
        <p:spPr>
          <a:xfrm>
            <a:off x="2895600" y="205740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p24"/>
          <p:cNvSpPr txBox="1"/>
          <p:nvPr>
            <p:ph idx="3" type="body"/>
          </p:nvPr>
        </p:nvSpPr>
        <p:spPr>
          <a:xfrm>
            <a:off x="5114925" y="205740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 name="Google Shape;159;p24"/>
          <p:cNvSpPr txBox="1"/>
          <p:nvPr>
            <p:ph idx="4" type="body"/>
          </p:nvPr>
        </p:nvSpPr>
        <p:spPr>
          <a:xfrm>
            <a:off x="7315200" y="205740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 name="Google Shape;160;p24"/>
          <p:cNvSpPr txBox="1"/>
          <p:nvPr>
            <p:ph idx="5" type="body"/>
          </p:nvPr>
        </p:nvSpPr>
        <p:spPr>
          <a:xfrm>
            <a:off x="9534525" y="207645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 name="Google Shape;161;p24"/>
          <p:cNvSpPr txBox="1"/>
          <p:nvPr>
            <p:ph idx="6" type="body"/>
          </p:nvPr>
        </p:nvSpPr>
        <p:spPr>
          <a:xfrm>
            <a:off x="685800" y="3076575"/>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 name="Google Shape;162;p24"/>
          <p:cNvSpPr txBox="1"/>
          <p:nvPr>
            <p:ph idx="7" type="body"/>
          </p:nvPr>
        </p:nvSpPr>
        <p:spPr>
          <a:xfrm>
            <a:off x="2895600" y="3076575"/>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 name="Google Shape;163;p24"/>
          <p:cNvSpPr txBox="1"/>
          <p:nvPr>
            <p:ph idx="8" type="body"/>
          </p:nvPr>
        </p:nvSpPr>
        <p:spPr>
          <a:xfrm>
            <a:off x="5114925" y="3076574"/>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24"/>
          <p:cNvSpPr txBox="1"/>
          <p:nvPr>
            <p:ph idx="9" type="body"/>
          </p:nvPr>
        </p:nvSpPr>
        <p:spPr>
          <a:xfrm>
            <a:off x="7315200" y="3076575"/>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24"/>
          <p:cNvSpPr txBox="1"/>
          <p:nvPr>
            <p:ph idx="13" type="body"/>
          </p:nvPr>
        </p:nvSpPr>
        <p:spPr>
          <a:xfrm>
            <a:off x="9515475" y="3076574"/>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RIGHT-LIGHT">
  <p:cSld name="PHOTO-RIGHT-LIGHT">
    <p:spTree>
      <p:nvGrpSpPr>
        <p:cNvPr id="166" name="Shape 166"/>
        <p:cNvGrpSpPr/>
        <p:nvPr/>
      </p:nvGrpSpPr>
      <p:grpSpPr>
        <a:xfrm>
          <a:off x="0" y="0"/>
          <a:ext cx="0" cy="0"/>
          <a:chOff x="0" y="0"/>
          <a:chExt cx="0" cy="0"/>
        </a:xfrm>
      </p:grpSpPr>
      <p:sp>
        <p:nvSpPr>
          <p:cNvPr id="167" name="Google Shape;167;p25"/>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8" name="Google Shape;168;p25"/>
          <p:cNvSpPr txBox="1"/>
          <p:nvPr>
            <p:ph idx="1" type="body"/>
          </p:nvPr>
        </p:nvSpPr>
        <p:spPr>
          <a:xfrm>
            <a:off x="685800" y="2057400"/>
            <a:ext cx="52959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p25"/>
          <p:cNvSpPr/>
          <p:nvPr>
            <p:ph idx="2" type="pic"/>
          </p:nvPr>
        </p:nvSpPr>
        <p:spPr>
          <a:xfrm>
            <a:off x="6219825" y="2057400"/>
            <a:ext cx="5286375" cy="3429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0" name="Google Shape;170;p25"/>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IDE-PHOTO-LIGHT" showMasterSp="0">
  <p:cSld name="WIDE-PHOTO-LIGHT">
    <p:spTree>
      <p:nvGrpSpPr>
        <p:cNvPr id="171" name="Shape 171"/>
        <p:cNvGrpSpPr/>
        <p:nvPr/>
      </p:nvGrpSpPr>
      <p:grpSpPr>
        <a:xfrm>
          <a:off x="0" y="0"/>
          <a:ext cx="0" cy="0"/>
          <a:chOff x="0" y="0"/>
          <a:chExt cx="0" cy="0"/>
        </a:xfrm>
      </p:grpSpPr>
      <p:sp>
        <p:nvSpPr>
          <p:cNvPr id="172" name="Google Shape;172;p2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3" name="Google Shape;173;p26"/>
          <p:cNvSpPr/>
          <p:nvPr>
            <p:ph idx="2" type="pic"/>
          </p:nvPr>
        </p:nvSpPr>
        <p:spPr>
          <a:xfrm>
            <a:off x="0" y="2057400"/>
            <a:ext cx="12192000" cy="4800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4" name="Google Shape;174;p26"/>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LEFT-LIGHT">
  <p:cSld name="PHOTO-LEFT-LIGHT">
    <p:spTree>
      <p:nvGrpSpPr>
        <p:cNvPr id="175" name="Shape 175"/>
        <p:cNvGrpSpPr/>
        <p:nvPr/>
      </p:nvGrpSpPr>
      <p:grpSpPr>
        <a:xfrm>
          <a:off x="0" y="0"/>
          <a:ext cx="0" cy="0"/>
          <a:chOff x="0" y="0"/>
          <a:chExt cx="0" cy="0"/>
        </a:xfrm>
      </p:grpSpPr>
      <p:sp>
        <p:nvSpPr>
          <p:cNvPr id="176" name="Google Shape;176;p27"/>
          <p:cNvSpPr txBox="1"/>
          <p:nvPr>
            <p:ph idx="1" type="body"/>
          </p:nvPr>
        </p:nvSpPr>
        <p:spPr>
          <a:xfrm>
            <a:off x="6210300" y="2743200"/>
            <a:ext cx="5295900" cy="27432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7" name="Google Shape;177;p27"/>
          <p:cNvSpPr txBox="1"/>
          <p:nvPr>
            <p:ph type="title"/>
          </p:nvPr>
        </p:nvSpPr>
        <p:spPr>
          <a:xfrm>
            <a:off x="6210300" y="1371601"/>
            <a:ext cx="5295900" cy="13716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8" name="Google Shape;178;p27"/>
          <p:cNvSpPr/>
          <p:nvPr>
            <p:ph idx="2" type="pic"/>
          </p:nvPr>
        </p:nvSpPr>
        <p:spPr>
          <a:xfrm>
            <a:off x="0" y="0"/>
            <a:ext cx="52959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9" name="Google Shape;179;p27"/>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CRIPTION-PHOTO-RIGHT-LIGHT">
  <p:cSld name="DESCRIPTION-PHOTO-RIGHT-LIGHT">
    <p:spTree>
      <p:nvGrpSpPr>
        <p:cNvPr id="180" name="Shape 180"/>
        <p:cNvGrpSpPr/>
        <p:nvPr/>
      </p:nvGrpSpPr>
      <p:grpSpPr>
        <a:xfrm>
          <a:off x="0" y="0"/>
          <a:ext cx="0" cy="0"/>
          <a:chOff x="0" y="0"/>
          <a:chExt cx="0" cy="0"/>
        </a:xfrm>
      </p:grpSpPr>
      <p:sp>
        <p:nvSpPr>
          <p:cNvPr id="181" name="Google Shape;181;p28"/>
          <p:cNvSpPr txBox="1"/>
          <p:nvPr>
            <p:ph type="title"/>
          </p:nvPr>
        </p:nvSpPr>
        <p:spPr>
          <a:xfrm>
            <a:off x="685800" y="1382486"/>
            <a:ext cx="3467100" cy="1913709"/>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2" name="Google Shape;182;p28"/>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
        <p:nvSpPr>
          <p:cNvPr id="183" name="Google Shape;183;p28"/>
          <p:cNvSpPr/>
          <p:nvPr>
            <p:ph idx="2" type="pic"/>
          </p:nvPr>
        </p:nvSpPr>
        <p:spPr>
          <a:xfrm>
            <a:off x="4381500" y="1371600"/>
            <a:ext cx="7124700" cy="4114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4" name="Google Shape;184;p28"/>
          <p:cNvSpPr txBox="1"/>
          <p:nvPr>
            <p:ph idx="1" type="body"/>
          </p:nvPr>
        </p:nvSpPr>
        <p:spPr>
          <a:xfrm>
            <a:off x="685800" y="3429000"/>
            <a:ext cx="3467100" cy="2057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IDE-CHART-LIGHT">
  <p:cSld name="WIDE-CHART-LIGHT">
    <p:spTree>
      <p:nvGrpSpPr>
        <p:cNvPr id="185" name="Shape 185"/>
        <p:cNvGrpSpPr/>
        <p:nvPr/>
      </p:nvGrpSpPr>
      <p:grpSpPr>
        <a:xfrm>
          <a:off x="0" y="0"/>
          <a:ext cx="0" cy="0"/>
          <a:chOff x="0" y="0"/>
          <a:chExt cx="0" cy="0"/>
        </a:xfrm>
      </p:grpSpPr>
      <p:sp>
        <p:nvSpPr>
          <p:cNvPr id="186" name="Google Shape;186;p2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7" name="Google Shape;187;p29"/>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
        <p:nvSpPr>
          <p:cNvPr id="188" name="Google Shape;188;p29"/>
          <p:cNvSpPr/>
          <p:nvPr>
            <p:ph idx="2" type="chart"/>
          </p:nvPr>
        </p:nvSpPr>
        <p:spPr>
          <a:xfrm>
            <a:off x="685800" y="2057400"/>
            <a:ext cx="10820400" cy="3429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LEFT-LIGHT">
  <p:cSld name="CHART-LEFT-LIGHT">
    <p:spTree>
      <p:nvGrpSpPr>
        <p:cNvPr id="189" name="Shape 189"/>
        <p:cNvGrpSpPr/>
        <p:nvPr/>
      </p:nvGrpSpPr>
      <p:grpSpPr>
        <a:xfrm>
          <a:off x="0" y="0"/>
          <a:ext cx="0" cy="0"/>
          <a:chOff x="0" y="0"/>
          <a:chExt cx="0" cy="0"/>
        </a:xfrm>
      </p:grpSpPr>
      <p:sp>
        <p:nvSpPr>
          <p:cNvPr id="190" name="Google Shape;190;p30"/>
          <p:cNvSpPr txBox="1"/>
          <p:nvPr>
            <p:ph type="title"/>
          </p:nvPr>
        </p:nvSpPr>
        <p:spPr>
          <a:xfrm>
            <a:off x="685800" y="1382486"/>
            <a:ext cx="3467100" cy="1913709"/>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4400"/>
              <a:buFont typeface="Proxima Nova Extrabold"/>
              <a:buNone/>
              <a:defRPr b="0" i="0" sz="4400" u="none" cap="none" strike="noStrike">
                <a:solidFill>
                  <a:schemeClr val="dk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1" name="Google Shape;191;p30"/>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dk1"/>
                </a:solidFill>
                <a:latin typeface="Open Sans"/>
                <a:ea typeface="Open Sans"/>
                <a:cs typeface="Open Sans"/>
                <a:sym typeface="Open Sans"/>
              </a:rPr>
              <a:t>SoftServe Confidential</a:t>
            </a:r>
            <a:endParaRPr sz="1100">
              <a:solidFill>
                <a:schemeClr val="dk1"/>
              </a:solidFill>
              <a:latin typeface="Open Sans"/>
              <a:ea typeface="Open Sans"/>
              <a:cs typeface="Open Sans"/>
              <a:sym typeface="Open Sans"/>
            </a:endParaRPr>
          </a:p>
        </p:txBody>
      </p:sp>
      <p:sp>
        <p:nvSpPr>
          <p:cNvPr id="192" name="Google Shape;192;p30"/>
          <p:cNvSpPr txBox="1"/>
          <p:nvPr>
            <p:ph idx="1" type="body"/>
          </p:nvPr>
        </p:nvSpPr>
        <p:spPr>
          <a:xfrm>
            <a:off x="685800" y="3429000"/>
            <a:ext cx="3467100" cy="2057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3" name="Google Shape;193;p30"/>
          <p:cNvSpPr/>
          <p:nvPr>
            <p:ph idx="2" type="chart"/>
          </p:nvPr>
        </p:nvSpPr>
        <p:spPr>
          <a:xfrm>
            <a:off x="4381500" y="1371600"/>
            <a:ext cx="7124700" cy="4114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NE-COLUMN-DARK">
  <p:cSld name="TEXT-ONE-COLUMN-DARK">
    <p:spTree>
      <p:nvGrpSpPr>
        <p:cNvPr id="17" name="Shape 17"/>
        <p:cNvGrpSpPr/>
        <p:nvPr/>
      </p:nvGrpSpPr>
      <p:grpSpPr>
        <a:xfrm>
          <a:off x="0" y="0"/>
          <a:ext cx="0" cy="0"/>
          <a:chOff x="0" y="0"/>
          <a:chExt cx="0" cy="0"/>
        </a:xfrm>
      </p:grpSpPr>
      <p:sp>
        <p:nvSpPr>
          <p:cNvPr id="18" name="Google Shape;18;p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0" name="Google Shape;20;p4"/>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TWO-COLUMNS-DARK">
  <p:cSld name="TEXT-TWO-COLUMNS-DARK">
    <p:spTree>
      <p:nvGrpSpPr>
        <p:cNvPr id="21" name="Shape 21"/>
        <p:cNvGrpSpPr/>
        <p:nvPr/>
      </p:nvGrpSpPr>
      <p:grpSpPr>
        <a:xfrm>
          <a:off x="0" y="0"/>
          <a:ext cx="0" cy="0"/>
          <a:chOff x="0" y="0"/>
          <a:chExt cx="0" cy="0"/>
        </a:xfrm>
      </p:grpSpPr>
      <p:sp>
        <p:nvSpPr>
          <p:cNvPr id="22" name="Google Shape;22;p5"/>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5"/>
          <p:cNvSpPr txBox="1"/>
          <p:nvPr>
            <p:ph idx="1" type="body"/>
          </p:nvPr>
        </p:nvSpPr>
        <p:spPr>
          <a:xfrm>
            <a:off x="685800" y="2057400"/>
            <a:ext cx="5174998"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4" name="Google Shape;24;p5"/>
          <p:cNvSpPr txBox="1"/>
          <p:nvPr>
            <p:ph idx="2" type="body"/>
          </p:nvPr>
        </p:nvSpPr>
        <p:spPr>
          <a:xfrm>
            <a:off x="6330696" y="2057400"/>
            <a:ext cx="5175504"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5" name="Google Shape;25;p5"/>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THREE-COLUMNS-DARK">
  <p:cSld name="TEXT-THREE-COLUMNS-DARK">
    <p:spTree>
      <p:nvGrpSpPr>
        <p:cNvPr id="26" name="Shape 26"/>
        <p:cNvGrpSpPr/>
        <p:nvPr/>
      </p:nvGrpSpPr>
      <p:grpSpPr>
        <a:xfrm>
          <a:off x="0" y="0"/>
          <a:ext cx="0" cy="0"/>
          <a:chOff x="0" y="0"/>
          <a:chExt cx="0" cy="0"/>
        </a:xfrm>
      </p:grpSpPr>
      <p:sp>
        <p:nvSpPr>
          <p:cNvPr id="27" name="Google Shape;27;p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6"/>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9" name="Google Shape;29;p6"/>
          <p:cNvSpPr txBox="1"/>
          <p:nvPr>
            <p:ph idx="2" type="body"/>
          </p:nvPr>
        </p:nvSpPr>
        <p:spPr>
          <a:xfrm>
            <a:off x="4363212" y="2057400"/>
            <a:ext cx="3465576"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30" name="Google Shape;30;p6"/>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31" name="Google Shape;31;p6"/>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DESCRIPTION-SIDETEXT-DARK">
  <p:cSld name="TITLE-DESCRIPTION-SIDETEXT-DARK">
    <p:spTree>
      <p:nvGrpSpPr>
        <p:cNvPr id="32" name="Shape 32"/>
        <p:cNvGrpSpPr/>
        <p:nvPr/>
      </p:nvGrpSpPr>
      <p:grpSpPr>
        <a:xfrm>
          <a:off x="0" y="0"/>
          <a:ext cx="0" cy="0"/>
          <a:chOff x="0" y="0"/>
          <a:chExt cx="0" cy="0"/>
        </a:xfrm>
      </p:grpSpPr>
      <p:sp>
        <p:nvSpPr>
          <p:cNvPr id="33" name="Google Shape;33;p7"/>
          <p:cNvSpPr txBox="1"/>
          <p:nvPr>
            <p:ph idx="1" type="body"/>
          </p:nvPr>
        </p:nvSpPr>
        <p:spPr>
          <a:xfrm>
            <a:off x="4381500" y="1382486"/>
            <a:ext cx="7124700" cy="4103914"/>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34" name="Google Shape;34;p7"/>
          <p:cNvSpPr txBox="1"/>
          <p:nvPr>
            <p:ph type="title"/>
          </p:nvPr>
        </p:nvSpPr>
        <p:spPr>
          <a:xfrm>
            <a:off x="685800" y="1382486"/>
            <a:ext cx="3467100" cy="1913709"/>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7"/>
          <p:cNvSpPr txBox="1"/>
          <p:nvPr>
            <p:ph idx="2" type="body"/>
          </p:nvPr>
        </p:nvSpPr>
        <p:spPr>
          <a:xfrm>
            <a:off x="685800" y="3429001"/>
            <a:ext cx="3467100" cy="2057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36" name="Google Shape;36;p7"/>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IDETEXT-PROCESS-DARK">
  <p:cSld name="TITLE-SIDETEXT-PROCESS-DARK">
    <p:spTree>
      <p:nvGrpSpPr>
        <p:cNvPr id="37" name="Shape 37"/>
        <p:cNvGrpSpPr/>
        <p:nvPr/>
      </p:nvGrpSpPr>
      <p:grpSpPr>
        <a:xfrm>
          <a:off x="0" y="0"/>
          <a:ext cx="0" cy="0"/>
          <a:chOff x="0" y="0"/>
          <a:chExt cx="0" cy="0"/>
        </a:xfrm>
      </p:grpSpPr>
      <p:sp>
        <p:nvSpPr>
          <p:cNvPr id="38" name="Google Shape;38;p8"/>
          <p:cNvSpPr txBox="1"/>
          <p:nvPr>
            <p:ph idx="1" type="body"/>
          </p:nvPr>
        </p:nvSpPr>
        <p:spPr>
          <a:xfrm>
            <a:off x="4381500" y="1377043"/>
            <a:ext cx="7124700" cy="205195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39" name="Google Shape;39;p8"/>
          <p:cNvSpPr txBox="1"/>
          <p:nvPr>
            <p:ph type="title"/>
          </p:nvPr>
        </p:nvSpPr>
        <p:spPr>
          <a:xfrm>
            <a:off x="685800" y="1377043"/>
            <a:ext cx="3467100" cy="2051957"/>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p:nvPr/>
        </p:nvSpPr>
        <p:spPr>
          <a:xfrm>
            <a:off x="917664" y="3638007"/>
            <a:ext cx="1598024" cy="1598024"/>
          </a:xfrm>
          <a:prstGeom prst="ellipse">
            <a:avLst/>
          </a:pr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41" name="Google Shape;41;p8"/>
          <p:cNvSpPr/>
          <p:nvPr/>
        </p:nvSpPr>
        <p:spPr>
          <a:xfrm>
            <a:off x="3113586" y="3638007"/>
            <a:ext cx="1598024" cy="1598024"/>
          </a:xfrm>
          <a:prstGeom prst="ellipse">
            <a:avLst/>
          </a:pr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42" name="Google Shape;42;p8"/>
          <p:cNvSpPr/>
          <p:nvPr/>
        </p:nvSpPr>
        <p:spPr>
          <a:xfrm>
            <a:off x="5309508" y="3638007"/>
            <a:ext cx="1598024" cy="1598024"/>
          </a:xfrm>
          <a:prstGeom prst="ellipse">
            <a:avLst/>
          </a:pr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43" name="Google Shape;43;p8"/>
          <p:cNvSpPr/>
          <p:nvPr/>
        </p:nvSpPr>
        <p:spPr>
          <a:xfrm>
            <a:off x="7505429" y="3638007"/>
            <a:ext cx="1598024" cy="1598024"/>
          </a:xfrm>
          <a:prstGeom prst="ellipse">
            <a:avLst/>
          </a:pr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44" name="Google Shape;44;p8"/>
          <p:cNvSpPr/>
          <p:nvPr/>
        </p:nvSpPr>
        <p:spPr>
          <a:xfrm>
            <a:off x="9701348" y="3638007"/>
            <a:ext cx="1598024" cy="1598024"/>
          </a:xfrm>
          <a:prstGeom prst="ellipse">
            <a:avLst/>
          </a:pr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cxnSp>
        <p:nvCxnSpPr>
          <p:cNvPr id="45" name="Google Shape;45;p8"/>
          <p:cNvCxnSpPr/>
          <p:nvPr/>
        </p:nvCxnSpPr>
        <p:spPr>
          <a:xfrm>
            <a:off x="2700337" y="4437019"/>
            <a:ext cx="228600" cy="0"/>
          </a:xfrm>
          <a:prstGeom prst="straightConnector1">
            <a:avLst/>
          </a:prstGeom>
          <a:noFill/>
          <a:ln cap="flat" cmpd="sng" w="19050">
            <a:solidFill>
              <a:srgbClr val="595959"/>
            </a:solidFill>
            <a:prstDash val="solid"/>
            <a:miter lim="800000"/>
            <a:headEnd len="sm" w="sm" type="none"/>
            <a:tailEnd len="med" w="med" type="stealth"/>
          </a:ln>
        </p:spPr>
      </p:cxnSp>
      <p:cxnSp>
        <p:nvCxnSpPr>
          <p:cNvPr id="46" name="Google Shape;46;p8"/>
          <p:cNvCxnSpPr/>
          <p:nvPr/>
        </p:nvCxnSpPr>
        <p:spPr>
          <a:xfrm>
            <a:off x="4896259" y="4437019"/>
            <a:ext cx="228600" cy="0"/>
          </a:xfrm>
          <a:prstGeom prst="straightConnector1">
            <a:avLst/>
          </a:prstGeom>
          <a:noFill/>
          <a:ln cap="flat" cmpd="sng" w="19050">
            <a:solidFill>
              <a:srgbClr val="595959"/>
            </a:solidFill>
            <a:prstDash val="solid"/>
            <a:miter lim="800000"/>
            <a:headEnd len="sm" w="sm" type="none"/>
            <a:tailEnd len="med" w="med" type="stealth"/>
          </a:ln>
        </p:spPr>
      </p:cxnSp>
      <p:cxnSp>
        <p:nvCxnSpPr>
          <p:cNvPr id="47" name="Google Shape;47;p8"/>
          <p:cNvCxnSpPr/>
          <p:nvPr/>
        </p:nvCxnSpPr>
        <p:spPr>
          <a:xfrm>
            <a:off x="7092181" y="4437019"/>
            <a:ext cx="228600" cy="0"/>
          </a:xfrm>
          <a:prstGeom prst="straightConnector1">
            <a:avLst/>
          </a:prstGeom>
          <a:noFill/>
          <a:ln cap="flat" cmpd="sng" w="19050">
            <a:solidFill>
              <a:srgbClr val="595959"/>
            </a:solidFill>
            <a:prstDash val="solid"/>
            <a:miter lim="800000"/>
            <a:headEnd len="sm" w="sm" type="none"/>
            <a:tailEnd len="med" w="med" type="stealth"/>
          </a:ln>
        </p:spPr>
      </p:cxnSp>
      <p:cxnSp>
        <p:nvCxnSpPr>
          <p:cNvPr id="48" name="Google Shape;48;p8"/>
          <p:cNvCxnSpPr/>
          <p:nvPr/>
        </p:nvCxnSpPr>
        <p:spPr>
          <a:xfrm>
            <a:off x="9288101" y="4437019"/>
            <a:ext cx="228600" cy="0"/>
          </a:xfrm>
          <a:prstGeom prst="straightConnector1">
            <a:avLst/>
          </a:prstGeom>
          <a:noFill/>
          <a:ln cap="flat" cmpd="sng" w="19050">
            <a:solidFill>
              <a:srgbClr val="595959"/>
            </a:solidFill>
            <a:prstDash val="solid"/>
            <a:miter lim="800000"/>
            <a:headEnd len="sm" w="sm" type="none"/>
            <a:tailEnd len="med" w="med" type="stealth"/>
          </a:ln>
        </p:spPr>
      </p:cxnSp>
      <p:sp>
        <p:nvSpPr>
          <p:cNvPr id="49" name="Google Shape;49;p8"/>
          <p:cNvSpPr txBox="1"/>
          <p:nvPr>
            <p:ph idx="2" type="body"/>
          </p:nvPr>
        </p:nvSpPr>
        <p:spPr>
          <a:xfrm>
            <a:off x="1045028"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50" name="Google Shape;50;p8"/>
          <p:cNvSpPr txBox="1"/>
          <p:nvPr>
            <p:ph idx="3" type="body"/>
          </p:nvPr>
        </p:nvSpPr>
        <p:spPr>
          <a:xfrm>
            <a:off x="3247481"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51" name="Google Shape;51;p8"/>
          <p:cNvSpPr txBox="1"/>
          <p:nvPr>
            <p:ph idx="4" type="body"/>
          </p:nvPr>
        </p:nvSpPr>
        <p:spPr>
          <a:xfrm>
            <a:off x="5433605"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52" name="Google Shape;52;p8"/>
          <p:cNvSpPr txBox="1"/>
          <p:nvPr>
            <p:ph idx="5" type="body"/>
          </p:nvPr>
        </p:nvSpPr>
        <p:spPr>
          <a:xfrm>
            <a:off x="7639324"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53" name="Google Shape;53;p8"/>
          <p:cNvSpPr txBox="1"/>
          <p:nvPr>
            <p:ph idx="6" type="body"/>
          </p:nvPr>
        </p:nvSpPr>
        <p:spPr>
          <a:xfrm>
            <a:off x="9825445" y="4040777"/>
            <a:ext cx="1349829" cy="809897"/>
          </a:xfrm>
          <a:prstGeom prst="rect">
            <a:avLst/>
          </a:prstGeom>
          <a:noFill/>
          <a:ln>
            <a:noFill/>
          </a:ln>
        </p:spPr>
        <p:txBody>
          <a:bodyPr anchorCtr="0" anchor="t" bIns="45700" lIns="0" spcFirstLastPara="1" rIns="91425" wrap="square" tIns="45700">
            <a:noAutofit/>
          </a:bodyPr>
          <a:lstStyle>
            <a:lvl1pPr indent="-228600" lvl="0" marL="457200"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54" name="Google Shape;54;p8"/>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TIMELINE-DARK">
  <p:cSld name="TITLE-TIMELINE-DARK">
    <p:spTree>
      <p:nvGrpSpPr>
        <p:cNvPr id="55" name="Shape 55"/>
        <p:cNvGrpSpPr/>
        <p:nvPr/>
      </p:nvGrpSpPr>
      <p:grpSpPr>
        <a:xfrm>
          <a:off x="0" y="0"/>
          <a:ext cx="0" cy="0"/>
          <a:chOff x="0" y="0"/>
          <a:chExt cx="0" cy="0"/>
        </a:xfrm>
      </p:grpSpPr>
      <p:sp>
        <p:nvSpPr>
          <p:cNvPr id="56" name="Google Shape;56;p9"/>
          <p:cNvSpPr txBox="1"/>
          <p:nvPr>
            <p:ph idx="1" type="body"/>
          </p:nvPr>
        </p:nvSpPr>
        <p:spPr>
          <a:xfrm>
            <a:off x="685800" y="205740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57" name="Google Shape;57;p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58" name="Google Shape;58;p9"/>
          <p:cNvCxnSpPr/>
          <p:nvPr/>
        </p:nvCxnSpPr>
        <p:spPr>
          <a:xfrm>
            <a:off x="-28575" y="2743200"/>
            <a:ext cx="12252960" cy="0"/>
          </a:xfrm>
          <a:prstGeom prst="straightConnector1">
            <a:avLst/>
          </a:prstGeom>
          <a:noFill/>
          <a:ln cap="flat" cmpd="sng" w="19050">
            <a:solidFill>
              <a:srgbClr val="595959"/>
            </a:solidFill>
            <a:prstDash val="solid"/>
            <a:miter lim="800000"/>
            <a:headEnd len="sm" w="sm" type="none"/>
            <a:tailEnd len="sm" w="sm" type="none"/>
          </a:ln>
        </p:spPr>
      </p:cxnSp>
      <p:sp>
        <p:nvSpPr>
          <p:cNvPr id="59" name="Google Shape;59;p9"/>
          <p:cNvSpPr/>
          <p:nvPr/>
        </p:nvSpPr>
        <p:spPr>
          <a:xfrm>
            <a:off x="617220" y="2674620"/>
            <a:ext cx="137160" cy="137160"/>
          </a:xfrm>
          <a:prstGeom prst="ellipse">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0" name="Google Shape;60;p9"/>
          <p:cNvSpPr/>
          <p:nvPr/>
        </p:nvSpPr>
        <p:spPr>
          <a:xfrm>
            <a:off x="2827020" y="2674620"/>
            <a:ext cx="137160" cy="137160"/>
          </a:xfrm>
          <a:prstGeom prst="ellipse">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1" name="Google Shape;61;p9"/>
          <p:cNvSpPr/>
          <p:nvPr/>
        </p:nvSpPr>
        <p:spPr>
          <a:xfrm>
            <a:off x="5036820" y="2674620"/>
            <a:ext cx="137160" cy="137160"/>
          </a:xfrm>
          <a:prstGeom prst="ellipse">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2" name="Google Shape;62;p9"/>
          <p:cNvSpPr/>
          <p:nvPr/>
        </p:nvSpPr>
        <p:spPr>
          <a:xfrm>
            <a:off x="7246620" y="2674620"/>
            <a:ext cx="137160" cy="137160"/>
          </a:xfrm>
          <a:prstGeom prst="ellipse">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3" name="Google Shape;63;p9"/>
          <p:cNvSpPr/>
          <p:nvPr/>
        </p:nvSpPr>
        <p:spPr>
          <a:xfrm>
            <a:off x="9456420" y="2674620"/>
            <a:ext cx="137160" cy="137160"/>
          </a:xfrm>
          <a:prstGeom prst="ellipse">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4" name="Google Shape;64;p9"/>
          <p:cNvSpPr txBox="1"/>
          <p:nvPr>
            <p:ph idx="2" type="body"/>
          </p:nvPr>
        </p:nvSpPr>
        <p:spPr>
          <a:xfrm>
            <a:off x="2895600" y="205740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65" name="Google Shape;65;p9"/>
          <p:cNvSpPr txBox="1"/>
          <p:nvPr>
            <p:ph idx="3" type="body"/>
          </p:nvPr>
        </p:nvSpPr>
        <p:spPr>
          <a:xfrm>
            <a:off x="5114925" y="205740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66" name="Google Shape;66;p9"/>
          <p:cNvSpPr txBox="1"/>
          <p:nvPr>
            <p:ph idx="4" type="body"/>
          </p:nvPr>
        </p:nvSpPr>
        <p:spPr>
          <a:xfrm>
            <a:off x="7315200" y="205740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67" name="Google Shape;67;p9"/>
          <p:cNvSpPr txBox="1"/>
          <p:nvPr>
            <p:ph idx="5" type="body"/>
          </p:nvPr>
        </p:nvSpPr>
        <p:spPr>
          <a:xfrm>
            <a:off x="9534525" y="2076450"/>
            <a:ext cx="1466850" cy="809897"/>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68" name="Google Shape;68;p9"/>
          <p:cNvSpPr txBox="1"/>
          <p:nvPr>
            <p:ph idx="6" type="body"/>
          </p:nvPr>
        </p:nvSpPr>
        <p:spPr>
          <a:xfrm>
            <a:off x="685800" y="3076575"/>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69" name="Google Shape;69;p9"/>
          <p:cNvSpPr txBox="1"/>
          <p:nvPr>
            <p:ph idx="7" type="body"/>
          </p:nvPr>
        </p:nvSpPr>
        <p:spPr>
          <a:xfrm>
            <a:off x="2895600" y="3076575"/>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70" name="Google Shape;70;p9"/>
          <p:cNvSpPr txBox="1"/>
          <p:nvPr>
            <p:ph idx="8" type="body"/>
          </p:nvPr>
        </p:nvSpPr>
        <p:spPr>
          <a:xfrm>
            <a:off x="5114925" y="3076574"/>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71" name="Google Shape;71;p9"/>
          <p:cNvSpPr txBox="1"/>
          <p:nvPr>
            <p:ph idx="9" type="body"/>
          </p:nvPr>
        </p:nvSpPr>
        <p:spPr>
          <a:xfrm>
            <a:off x="7315200" y="3076575"/>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72" name="Google Shape;72;p9"/>
          <p:cNvSpPr txBox="1"/>
          <p:nvPr>
            <p:ph idx="13" type="body"/>
          </p:nvPr>
        </p:nvSpPr>
        <p:spPr>
          <a:xfrm>
            <a:off x="9515475" y="3076574"/>
            <a:ext cx="1981200" cy="2276475"/>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73" name="Google Shape;73;p9"/>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RIGHT-DARK">
  <p:cSld name="PHOTO-RIGHT-DARK">
    <p:spTree>
      <p:nvGrpSpPr>
        <p:cNvPr id="74" name="Shape 74"/>
        <p:cNvGrpSpPr/>
        <p:nvPr/>
      </p:nvGrpSpPr>
      <p:grpSpPr>
        <a:xfrm>
          <a:off x="0" y="0"/>
          <a:ext cx="0" cy="0"/>
          <a:chOff x="0" y="0"/>
          <a:chExt cx="0" cy="0"/>
        </a:xfrm>
      </p:grpSpPr>
      <p:sp>
        <p:nvSpPr>
          <p:cNvPr id="75" name="Google Shape;75;p10"/>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chemeClr val="lt1"/>
              </a:buClr>
              <a:buSzPts val="4400"/>
              <a:buFont typeface="Proxima Nova Extrabold"/>
              <a:buNone/>
              <a:defRPr b="0" i="0" sz="4400" u="none" cap="none" strike="noStrike">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10"/>
          <p:cNvSpPr txBox="1"/>
          <p:nvPr>
            <p:ph idx="1" type="body"/>
          </p:nvPr>
        </p:nvSpPr>
        <p:spPr>
          <a:xfrm>
            <a:off x="685800" y="2057400"/>
            <a:ext cx="52959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77" name="Google Shape;77;p10"/>
          <p:cNvSpPr/>
          <p:nvPr>
            <p:ph idx="2" type="pic"/>
          </p:nvPr>
        </p:nvSpPr>
        <p:spPr>
          <a:xfrm>
            <a:off x="6219825" y="2057400"/>
            <a:ext cx="5286375" cy="3429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Open Sans"/>
                <a:ea typeface="Open Sans"/>
                <a:cs typeface="Open Sans"/>
                <a:sym typeface="Open Sans"/>
              </a:defRPr>
            </a:lvl1pPr>
            <a:lvl2pPr lvl="1"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lvl="2"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lvl="3"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lvl="4"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78" name="Google Shape;78;p10"/>
          <p:cNvSpPr txBox="1"/>
          <p:nvPr/>
        </p:nvSpPr>
        <p:spPr>
          <a:xfrm>
            <a:off x="9486900" y="236808"/>
            <a:ext cx="2121626"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chemeClr val="lt1"/>
                </a:solidFill>
                <a:latin typeface="Open Sans"/>
                <a:ea typeface="Open Sans"/>
                <a:cs typeface="Open Sans"/>
                <a:sym typeface="Open Sans"/>
              </a:rPr>
              <a:t>SoftServe Confidential</a:t>
            </a:r>
            <a:endParaRPr sz="1100">
              <a:solidFill>
                <a:schemeClr val="lt1"/>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4.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6"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9959145" y="5906728"/>
            <a:ext cx="1547055" cy="26547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2" name="Shape 102"/>
        <p:cNvGrpSpPr/>
        <p:nvPr/>
      </p:nvGrpSpPr>
      <p:grpSpPr>
        <a:xfrm>
          <a:off x="0" y="0"/>
          <a:ext cx="0" cy="0"/>
          <a:chOff x="0" y="0"/>
          <a:chExt cx="0" cy="0"/>
        </a:xfrm>
      </p:grpSpPr>
      <p:pic>
        <p:nvPicPr>
          <p:cNvPr id="103" name="Google Shape;103;p16"/>
          <p:cNvPicPr preferRelativeResize="0"/>
          <p:nvPr/>
        </p:nvPicPr>
        <p:blipFill rotWithShape="1">
          <a:blip r:embed="rId1">
            <a:alphaModFix/>
          </a:blip>
          <a:srcRect b="0" l="0" r="0" t="0"/>
          <a:stretch/>
        </p:blipFill>
        <p:spPr>
          <a:xfrm>
            <a:off x="9959145" y="5906728"/>
            <a:ext cx="1547053" cy="26547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tech.tmw.co.uk/2014/01/speedtesting-gulp-and-grun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208308" y="174928"/>
            <a:ext cx="12390783" cy="6683071"/>
          </a:xfrm>
          <a:prstGeom prst="rect">
            <a:avLst/>
          </a:prstGeom>
          <a:noFill/>
          <a:ln>
            <a:noFill/>
          </a:ln>
        </p:spPr>
        <p:txBody>
          <a:bodyPr anchorCtr="0" anchor="t" bIns="45700" lIns="91425" spcFirstLastPara="1" rIns="91425" wrap="square" tIns="45700">
            <a:noAutofit/>
          </a:bodyPr>
          <a:lstStyle/>
          <a:p>
            <a:pPr indent="0" lvl="0" marL="0" rtl="0" algn="l">
              <a:lnSpc>
                <a:spcPct val="73333"/>
              </a:lnSpc>
              <a:spcBef>
                <a:spcPts val="0"/>
              </a:spcBef>
              <a:spcAft>
                <a:spcPts val="0"/>
              </a:spcAft>
              <a:buClr>
                <a:schemeClr val="lt1"/>
              </a:buClr>
              <a:buSzPts val="15000"/>
              <a:buFont typeface="Proxima Nova Extrabold"/>
              <a:buNone/>
            </a:pPr>
            <a:r>
              <a:rPr lang="en-US"/>
              <a:t>Build tools</a:t>
            </a:r>
            <a:endParaRPr>
              <a:latin typeface="Proxima Nova Extrabold"/>
              <a:ea typeface="Proxima Nova Extrabold"/>
              <a:cs typeface="Proxima Nova Extrabold"/>
              <a:sym typeface="Proxima Nova Extrabold"/>
            </a:endParaRPr>
          </a:p>
        </p:txBody>
      </p:sp>
      <p:sp>
        <p:nvSpPr>
          <p:cNvPr id="199" name="Google Shape;199;p31"/>
          <p:cNvSpPr txBox="1"/>
          <p:nvPr>
            <p:ph idx="1" type="body"/>
          </p:nvPr>
        </p:nvSpPr>
        <p:spPr>
          <a:xfrm>
            <a:off x="685800" y="5915025"/>
            <a:ext cx="3467100" cy="295275"/>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US"/>
              <a:t>by Artem Pavliuk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Development Workflow</a:t>
            </a:r>
            <a:endParaRPr/>
          </a:p>
        </p:txBody>
      </p:sp>
      <p:sp>
        <p:nvSpPr>
          <p:cNvPr id="265" name="Google Shape;265;p40"/>
          <p:cNvSpPr txBox="1"/>
          <p:nvPr>
            <p:ph idx="1" type="body"/>
          </p:nvPr>
        </p:nvSpPr>
        <p:spPr>
          <a:xfrm>
            <a:off x="685800" y="4593375"/>
            <a:ext cx="5580300" cy="1642800"/>
          </a:xfrm>
          <a:prstGeom prst="rect">
            <a:avLst/>
          </a:prstGeom>
          <a:noFill/>
          <a:ln>
            <a:noFill/>
          </a:ln>
        </p:spPr>
        <p:txBody>
          <a:bodyPr anchorCtr="0" anchor="t" bIns="45700" lIns="0" spcFirstLastPara="1" rIns="91425" wrap="square" tIns="45700">
            <a:noAutofit/>
          </a:bodyPr>
          <a:lstStyle/>
          <a:p>
            <a:pPr indent="-355600" lvl="0" marL="457200" rtl="0" algn="l">
              <a:lnSpc>
                <a:spcPct val="100000"/>
              </a:lnSpc>
              <a:spcBef>
                <a:spcPts val="1000"/>
              </a:spcBef>
              <a:spcAft>
                <a:spcPts val="0"/>
              </a:spcAft>
              <a:buSzPts val="2000"/>
              <a:buChar char="-"/>
            </a:pPr>
            <a:r>
              <a:rPr lang="en-US"/>
              <a:t>You can use cool technologies</a:t>
            </a:r>
            <a:endParaRPr/>
          </a:p>
          <a:p>
            <a:pPr indent="-355600" lvl="0" marL="457200" rtl="0" algn="l">
              <a:lnSpc>
                <a:spcPct val="100000"/>
              </a:lnSpc>
              <a:spcBef>
                <a:spcPts val="0"/>
              </a:spcBef>
              <a:spcAft>
                <a:spcPts val="0"/>
              </a:spcAft>
              <a:buSzPts val="2000"/>
              <a:buChar char="-"/>
            </a:pPr>
            <a:r>
              <a:rPr lang="en-US"/>
              <a:t>You can break code in multiple files</a:t>
            </a:r>
            <a:endParaRPr/>
          </a:p>
          <a:p>
            <a:pPr indent="-355600" lvl="0" marL="457200" rtl="0" algn="l">
              <a:lnSpc>
                <a:spcPct val="100000"/>
              </a:lnSpc>
              <a:spcBef>
                <a:spcPts val="0"/>
              </a:spcBef>
              <a:spcAft>
                <a:spcPts val="0"/>
              </a:spcAft>
              <a:buSzPts val="2000"/>
              <a:buChar char="-"/>
            </a:pPr>
            <a:r>
              <a:rPr lang="en-US"/>
              <a:t>Easier to avoid code conflicts</a:t>
            </a:r>
            <a:endParaRPr/>
          </a:p>
          <a:p>
            <a:pPr indent="-355600" lvl="0" marL="457200" rtl="0" algn="l">
              <a:lnSpc>
                <a:spcPct val="100000"/>
              </a:lnSpc>
              <a:spcBef>
                <a:spcPts val="0"/>
              </a:spcBef>
              <a:spcAft>
                <a:spcPts val="0"/>
              </a:spcAft>
              <a:buSzPts val="2000"/>
              <a:buChar char="-"/>
            </a:pPr>
            <a:r>
              <a:rPr lang="en-US"/>
              <a:t>You can avoid annoying, repetitive tasks</a:t>
            </a:r>
            <a:endParaRPr/>
          </a:p>
        </p:txBody>
      </p:sp>
      <p:pic>
        <p:nvPicPr>
          <p:cNvPr id="266" name="Google Shape;266;p40"/>
          <p:cNvPicPr preferRelativeResize="0"/>
          <p:nvPr/>
        </p:nvPicPr>
        <p:blipFill>
          <a:blip r:embed="rId3">
            <a:alphaModFix/>
          </a:blip>
          <a:stretch>
            <a:fillRect/>
          </a:stretch>
        </p:blipFill>
        <p:spPr>
          <a:xfrm>
            <a:off x="3651026" y="1371600"/>
            <a:ext cx="5081776" cy="3172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Grunt vs Gulp</a:t>
            </a:r>
            <a:endParaRPr/>
          </a:p>
        </p:txBody>
      </p:sp>
      <p:sp>
        <p:nvSpPr>
          <p:cNvPr id="272" name="Google Shape;272;p41"/>
          <p:cNvSpPr txBox="1"/>
          <p:nvPr/>
        </p:nvSpPr>
        <p:spPr>
          <a:xfrm>
            <a:off x="572300" y="1371600"/>
            <a:ext cx="11367600" cy="1598700"/>
          </a:xfrm>
          <a:prstGeom prst="rect">
            <a:avLst/>
          </a:prstGeom>
          <a:noFill/>
          <a:ln>
            <a:noFill/>
          </a:ln>
        </p:spPr>
        <p:txBody>
          <a:bodyPr anchorCtr="0" anchor="t" bIns="91425" lIns="91425" spcFirstLastPara="1" rIns="91425" wrap="square" tIns="91425">
            <a:noAutofit/>
          </a:bodyPr>
          <a:lstStyle/>
          <a:p>
            <a:pPr indent="0" lvl="0" marL="0" rtl="0" algn="l">
              <a:lnSpc>
                <a:spcPct val="166666"/>
              </a:lnSpc>
              <a:spcBef>
                <a:spcPts val="0"/>
              </a:spcBef>
              <a:spcAft>
                <a:spcPts val="0"/>
              </a:spcAft>
              <a:buNone/>
            </a:pPr>
            <a:r>
              <a:rPr lang="en-US">
                <a:solidFill>
                  <a:srgbClr val="282D3B"/>
                </a:solidFill>
                <a:highlight>
                  <a:srgbClr val="FFFFFF"/>
                </a:highlight>
                <a:latin typeface="Open Sans"/>
                <a:ea typeface="Open Sans"/>
                <a:cs typeface="Open Sans"/>
                <a:sym typeface="Open Sans"/>
              </a:rPr>
              <a:t>The most significant distinction between these task runners is how they function internally:</a:t>
            </a:r>
            <a:endParaRPr>
              <a:solidFill>
                <a:srgbClr val="282D3B"/>
              </a:solidFill>
              <a:highlight>
                <a:srgbClr val="FFFFFF"/>
              </a:highlight>
              <a:latin typeface="Open Sans"/>
              <a:ea typeface="Open Sans"/>
              <a:cs typeface="Open Sans"/>
              <a:sym typeface="Open Sans"/>
            </a:endParaRPr>
          </a:p>
          <a:p>
            <a:pPr indent="0" lvl="0" marL="0" rtl="0" algn="l">
              <a:lnSpc>
                <a:spcPct val="166666"/>
              </a:lnSpc>
              <a:spcBef>
                <a:spcPts val="0"/>
              </a:spcBef>
              <a:spcAft>
                <a:spcPts val="0"/>
              </a:spcAft>
              <a:buNone/>
            </a:pPr>
            <a:r>
              <a:rPr lang="en-US">
                <a:solidFill>
                  <a:srgbClr val="282D3B"/>
                </a:solidFill>
                <a:highlight>
                  <a:srgbClr val="FFFFFF"/>
                </a:highlight>
                <a:latin typeface="Open Sans"/>
                <a:ea typeface="Open Sans"/>
                <a:cs typeface="Open Sans"/>
                <a:sym typeface="Open Sans"/>
              </a:rPr>
              <a:t>1) Grunt utilizes temporary files. Gulp leverages Node streams. </a:t>
            </a:r>
            <a:endParaRPr>
              <a:solidFill>
                <a:srgbClr val="282D3B"/>
              </a:solidFill>
              <a:highlight>
                <a:srgbClr val="FFFFFF"/>
              </a:highlight>
              <a:latin typeface="Open Sans"/>
              <a:ea typeface="Open Sans"/>
              <a:cs typeface="Open Sans"/>
              <a:sym typeface="Open Sans"/>
            </a:endParaRPr>
          </a:p>
          <a:p>
            <a:pPr indent="0" lvl="0" marL="0" rtl="0" algn="l">
              <a:lnSpc>
                <a:spcPct val="166666"/>
              </a:lnSpc>
              <a:spcBef>
                <a:spcPts val="0"/>
              </a:spcBef>
              <a:spcAft>
                <a:spcPts val="0"/>
              </a:spcAft>
              <a:buNone/>
            </a:pPr>
            <a:r>
              <a:rPr lang="en-US">
                <a:solidFill>
                  <a:srgbClr val="282D3B"/>
                </a:solidFill>
                <a:highlight>
                  <a:srgbClr val="FFFFFF"/>
                </a:highlight>
                <a:latin typeface="Open Sans"/>
                <a:ea typeface="Open Sans"/>
                <a:cs typeface="Open Sans"/>
                <a:sym typeface="Open Sans"/>
              </a:rPr>
              <a:t>2) Grunt performs tasks one by one. Gulp carries out multiple tasks simultaneously</a:t>
            </a:r>
            <a:endParaRPr>
              <a:solidFill>
                <a:srgbClr val="282D3B"/>
              </a:solidFill>
              <a:highlight>
                <a:srgbClr val="FFFFFF"/>
              </a:highlight>
              <a:latin typeface="Open Sans"/>
              <a:ea typeface="Open Sans"/>
              <a:cs typeface="Open Sans"/>
              <a:sym typeface="Open Sans"/>
            </a:endParaRPr>
          </a:p>
        </p:txBody>
      </p:sp>
      <p:pic>
        <p:nvPicPr>
          <p:cNvPr descr="Grunt, Gulp: task runners comparison" id="273" name="Google Shape;273;p41"/>
          <p:cNvPicPr preferRelativeResize="0"/>
          <p:nvPr/>
        </p:nvPicPr>
        <p:blipFill>
          <a:blip r:embed="rId3">
            <a:alphaModFix/>
          </a:blip>
          <a:stretch>
            <a:fillRect/>
          </a:stretch>
        </p:blipFill>
        <p:spPr>
          <a:xfrm>
            <a:off x="2881325" y="2479950"/>
            <a:ext cx="6584299" cy="4111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Grunt vs Gulp</a:t>
            </a:r>
            <a:endParaRPr/>
          </a:p>
        </p:txBody>
      </p:sp>
      <p:pic>
        <p:nvPicPr>
          <p:cNvPr descr="how Grunt works" id="279" name="Google Shape;279;p42"/>
          <p:cNvPicPr preferRelativeResize="0"/>
          <p:nvPr/>
        </p:nvPicPr>
        <p:blipFill>
          <a:blip r:embed="rId3">
            <a:alphaModFix/>
          </a:blip>
          <a:stretch>
            <a:fillRect/>
          </a:stretch>
        </p:blipFill>
        <p:spPr>
          <a:xfrm>
            <a:off x="444025" y="1921888"/>
            <a:ext cx="5476551" cy="3419876"/>
          </a:xfrm>
          <a:prstGeom prst="rect">
            <a:avLst/>
          </a:prstGeom>
          <a:noFill/>
          <a:ln>
            <a:noFill/>
          </a:ln>
        </p:spPr>
      </p:pic>
      <p:pic>
        <p:nvPicPr>
          <p:cNvPr descr="how Gulp works" id="280" name="Google Shape;280;p42"/>
          <p:cNvPicPr preferRelativeResize="0"/>
          <p:nvPr/>
        </p:nvPicPr>
        <p:blipFill>
          <a:blip r:embed="rId4">
            <a:alphaModFix/>
          </a:blip>
          <a:stretch>
            <a:fillRect/>
          </a:stretch>
        </p:blipFill>
        <p:spPr>
          <a:xfrm>
            <a:off x="6048875" y="1921900"/>
            <a:ext cx="5476551" cy="3419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Grunt vs Gulp: Speed</a:t>
            </a:r>
            <a:endParaRPr/>
          </a:p>
        </p:txBody>
      </p:sp>
      <p:sp>
        <p:nvSpPr>
          <p:cNvPr id="286" name="Google Shape;286;p43"/>
          <p:cNvSpPr txBox="1"/>
          <p:nvPr/>
        </p:nvSpPr>
        <p:spPr>
          <a:xfrm>
            <a:off x="345375" y="1480125"/>
            <a:ext cx="11846700" cy="13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70FF"/>
                </a:solidFill>
                <a:highlight>
                  <a:srgbClr val="FFFFFF"/>
                </a:highlight>
                <a:uFill>
                  <a:noFill/>
                </a:uFill>
                <a:latin typeface="Open Sans"/>
                <a:ea typeface="Open Sans"/>
                <a:cs typeface="Open Sans"/>
                <a:sym typeface="Open Sans"/>
                <a:hlinkClick r:id="rId3"/>
              </a:rPr>
              <a:t>TMWtech</a:t>
            </a:r>
            <a:r>
              <a:rPr lang="en-US">
                <a:solidFill>
                  <a:srgbClr val="282D3B"/>
                </a:solidFill>
                <a:highlight>
                  <a:srgbClr val="FFFFFF"/>
                </a:highlight>
                <a:latin typeface="Open Sans"/>
                <a:ea typeface="Open Sans"/>
                <a:cs typeface="Open Sans"/>
                <a:sym typeface="Open Sans"/>
              </a:rPr>
              <a:t> has conducted a test to compare the time needed to compile a SASS file for both Gulp and Grunt. The results show that Grunt had taken almost twice more time than Gulp (2.3 vs 1.3 sec). Therefore, if quickness is a crucial factor then Gulp is your obvious choice. </a:t>
            </a:r>
            <a:endParaRPr>
              <a:solidFill>
                <a:srgbClr val="282D3B"/>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solidFill>
                <a:srgbClr val="282D3B"/>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US">
                <a:solidFill>
                  <a:srgbClr val="282D3B"/>
                </a:solidFill>
                <a:highlight>
                  <a:srgbClr val="FFFFFF"/>
                </a:highlight>
                <a:latin typeface="Open Sans"/>
                <a:ea typeface="Open Sans"/>
                <a:cs typeface="Open Sans"/>
                <a:sym typeface="Open Sans"/>
              </a:rPr>
              <a:t>However, it doesn't always matter, e.g. in case you work on a small project. The difference between these task runners amounts to only one second! However, this second will have a great impact if your project is large and hundreds of tasks need to be automatized.</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345375" y="685800"/>
            <a:ext cx="111609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Bundle managers: Browserify vs Webpack</a:t>
            </a:r>
            <a:endParaRPr/>
          </a:p>
        </p:txBody>
      </p:sp>
      <p:sp>
        <p:nvSpPr>
          <p:cNvPr id="292" name="Google Shape;292;p44"/>
          <p:cNvSpPr txBox="1"/>
          <p:nvPr>
            <p:ph type="title"/>
          </p:nvPr>
        </p:nvSpPr>
        <p:spPr>
          <a:xfrm>
            <a:off x="764225" y="1282250"/>
            <a:ext cx="111609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Char char="-"/>
            </a:pPr>
            <a:r>
              <a:rPr lang="en-US"/>
              <a:t>Browserify</a:t>
            </a:r>
            <a:endParaRPr/>
          </a:p>
        </p:txBody>
      </p:sp>
      <p:pic>
        <p:nvPicPr>
          <p:cNvPr descr="Картинки по запросу browserify" id="293" name="Google Shape;293;p44"/>
          <p:cNvPicPr preferRelativeResize="0"/>
          <p:nvPr/>
        </p:nvPicPr>
        <p:blipFill>
          <a:blip r:embed="rId3">
            <a:alphaModFix/>
          </a:blip>
          <a:stretch>
            <a:fillRect/>
          </a:stretch>
        </p:blipFill>
        <p:spPr>
          <a:xfrm>
            <a:off x="3719513" y="1509725"/>
            <a:ext cx="4752975" cy="2114550"/>
          </a:xfrm>
          <a:prstGeom prst="rect">
            <a:avLst/>
          </a:prstGeom>
          <a:noFill/>
          <a:ln>
            <a:noFill/>
          </a:ln>
        </p:spPr>
      </p:pic>
      <p:sp>
        <p:nvSpPr>
          <p:cNvPr id="294" name="Google Shape;294;p44"/>
          <p:cNvSpPr txBox="1"/>
          <p:nvPr/>
        </p:nvSpPr>
        <p:spPr>
          <a:xfrm>
            <a:off x="937425" y="3762400"/>
            <a:ext cx="10569000" cy="16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82D3B"/>
                </a:solidFill>
                <a:highlight>
                  <a:srgbClr val="FFFFFF"/>
                </a:highlight>
                <a:latin typeface="Open Sans"/>
                <a:ea typeface="Open Sans"/>
                <a:cs typeface="Open Sans"/>
                <a:sym typeface="Open Sans"/>
              </a:rPr>
              <a:t>Browserify was designed as a simple tool that enables to run Node.js code in the browser. It also combines separate modules into one file. On the other hand, you'll have to compile code in order to check your result in the browser. Unlike Webpack, Browserify positions itself as a pure module bundler and it lacks the task runner features. Thus. it's unable to perform concatenation, running tests, linting, etc.</a:t>
            </a:r>
            <a:endParaRPr>
              <a:solidFill>
                <a:srgbClr val="282D3B"/>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US">
                <a:solidFill>
                  <a:srgbClr val="282D3B"/>
                </a:solidFill>
                <a:highlight>
                  <a:srgbClr val="FFFFFF"/>
                </a:highlight>
                <a:latin typeface="Open Sans"/>
                <a:ea typeface="Open Sans"/>
                <a:cs typeface="Open Sans"/>
                <a:sym typeface="Open Sans"/>
              </a:rPr>
              <a:t>To simple things up a bit, you may consider using the good old automation tools like Gulp or Grunt in addition. The bad news you are starting to reall of at once is that setting both of them is a lengthy process. There's a pile of operations you should do to configure it for every project. So a need for some convenient solution that would combine features of module bundler and task runner appears.</a:t>
            </a:r>
            <a:endParaRPr>
              <a:solidFill>
                <a:srgbClr val="282D3B"/>
              </a:solidFill>
              <a:highlight>
                <a:srgbClr val="FFFFFF"/>
              </a:highlight>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345375" y="685800"/>
            <a:ext cx="111609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Bundle managers: Browserify vs Webpack</a:t>
            </a:r>
            <a:endParaRPr/>
          </a:p>
        </p:txBody>
      </p:sp>
      <p:sp>
        <p:nvSpPr>
          <p:cNvPr id="300" name="Google Shape;300;p45"/>
          <p:cNvSpPr txBox="1"/>
          <p:nvPr>
            <p:ph type="title"/>
          </p:nvPr>
        </p:nvSpPr>
        <p:spPr>
          <a:xfrm>
            <a:off x="764225" y="1282250"/>
            <a:ext cx="111609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Char char="-"/>
            </a:pPr>
            <a:r>
              <a:rPr lang="en-US"/>
              <a:t>Webpack</a:t>
            </a:r>
            <a:endParaRPr/>
          </a:p>
        </p:txBody>
      </p:sp>
      <p:pic>
        <p:nvPicPr>
          <p:cNvPr descr="Gulp, Webpack, Grunt, Browserify compared by the total number of downloads" id="301" name="Google Shape;301;p45"/>
          <p:cNvPicPr preferRelativeResize="0"/>
          <p:nvPr/>
        </p:nvPicPr>
        <p:blipFill>
          <a:blip r:embed="rId3">
            <a:alphaModFix/>
          </a:blip>
          <a:stretch>
            <a:fillRect/>
          </a:stretch>
        </p:blipFill>
        <p:spPr>
          <a:xfrm>
            <a:off x="3350022" y="1918700"/>
            <a:ext cx="5491952" cy="3429475"/>
          </a:xfrm>
          <a:prstGeom prst="rect">
            <a:avLst/>
          </a:prstGeom>
          <a:noFill/>
          <a:ln>
            <a:noFill/>
          </a:ln>
        </p:spPr>
      </p:pic>
      <p:sp>
        <p:nvSpPr>
          <p:cNvPr id="302" name="Google Shape;302;p45"/>
          <p:cNvSpPr txBox="1"/>
          <p:nvPr/>
        </p:nvSpPr>
        <p:spPr>
          <a:xfrm>
            <a:off x="1085225" y="5520175"/>
            <a:ext cx="105189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82D3B"/>
                </a:solidFill>
                <a:highlight>
                  <a:srgbClr val="FFFFFF"/>
                </a:highlight>
                <a:latin typeface="Open Sans"/>
                <a:ea typeface="Open Sans"/>
                <a:cs typeface="Open Sans"/>
                <a:sym typeface="Open Sans"/>
              </a:rPr>
              <a:t>Webpack is a rising star and you must have probably seen that the majority of websites recommend it as the best option.</a:t>
            </a:r>
            <a:endParaRPr>
              <a:solidFill>
                <a:srgbClr val="282D3B"/>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solidFill>
                <a:srgbClr val="282D3B"/>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US">
                <a:solidFill>
                  <a:srgbClr val="282D3B"/>
                </a:solidFill>
                <a:highlight>
                  <a:srgbClr val="FFFFFF"/>
                </a:highlight>
                <a:latin typeface="Open Sans"/>
                <a:ea typeface="Open Sans"/>
                <a:cs typeface="Open Sans"/>
                <a:sym typeface="Open Sans"/>
              </a:rPr>
              <a:t> Just look how viral it became for 2 years alone leaving Gulp, Browserify, and Grunt in the dust.</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690725" y="107975"/>
            <a:ext cx="111609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Webpack</a:t>
            </a:r>
            <a:endParaRPr/>
          </a:p>
        </p:txBody>
      </p:sp>
      <p:sp>
        <p:nvSpPr>
          <p:cNvPr id="308" name="Google Shape;308;p46"/>
          <p:cNvSpPr txBox="1"/>
          <p:nvPr/>
        </p:nvSpPr>
        <p:spPr>
          <a:xfrm>
            <a:off x="651250" y="4026000"/>
            <a:ext cx="10569000" cy="29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82D3B"/>
                </a:solidFill>
                <a:highlight>
                  <a:srgbClr val="FFFFFF"/>
                </a:highlight>
                <a:latin typeface="Open Sans"/>
                <a:ea typeface="Open Sans"/>
                <a:cs typeface="Open Sans"/>
                <a:sym typeface="Open Sans"/>
              </a:rPr>
              <a:t>Webpack receives your project files (e.g., .js, .css., .scss, pictures and so on) that have some dependencies among themselves and combines them into a bundled version of these files that is readable by the browser. Compared to Gulp, Webpack performs the same operation so it can be definitely called a build process. Thus, there's no need to use Gulp and Webpack together. The only possible case is if you've configured a Gulp task and don't want to leave it.</a:t>
            </a:r>
            <a:endParaRPr>
              <a:solidFill>
                <a:srgbClr val="282D3B"/>
              </a:solidFill>
              <a:highlight>
                <a:srgbClr val="FFFFFF"/>
              </a:highlight>
              <a:latin typeface="Open Sans"/>
              <a:ea typeface="Open Sans"/>
              <a:cs typeface="Open Sans"/>
              <a:sym typeface="Open Sans"/>
            </a:endParaRPr>
          </a:p>
          <a:p>
            <a:pPr indent="0" lvl="0" marL="0" rtl="0" algn="l">
              <a:lnSpc>
                <a:spcPct val="166666"/>
              </a:lnSpc>
              <a:spcBef>
                <a:spcPts val="0"/>
              </a:spcBef>
              <a:spcAft>
                <a:spcPts val="0"/>
              </a:spcAft>
              <a:buClr>
                <a:schemeClr val="dk1"/>
              </a:buClr>
              <a:buSzPts val="1100"/>
              <a:buFont typeface="Arial"/>
              <a:buNone/>
            </a:pPr>
            <a:r>
              <a:rPr lang="en-US">
                <a:solidFill>
                  <a:srgbClr val="282D3B"/>
                </a:solidFill>
                <a:highlight>
                  <a:srgbClr val="FFFFFF"/>
                </a:highlight>
                <a:latin typeface="Open Sans"/>
                <a:ea typeface="Open Sans"/>
                <a:cs typeface="Open Sans"/>
                <a:sym typeface="Open Sans"/>
              </a:rPr>
              <a:t>Besides combining your files, Webpack is able to do a lot of extra actions like:</a:t>
            </a:r>
            <a:endParaRPr>
              <a:solidFill>
                <a:srgbClr val="282D3B"/>
              </a:solidFill>
              <a:highlight>
                <a:srgbClr val="FFFFFF"/>
              </a:highlight>
              <a:latin typeface="Open Sans"/>
              <a:ea typeface="Open Sans"/>
              <a:cs typeface="Open Sans"/>
              <a:sym typeface="Open Sans"/>
            </a:endParaRPr>
          </a:p>
          <a:p>
            <a:pPr indent="-317500" lvl="0" marL="457200" rtl="0" algn="l">
              <a:lnSpc>
                <a:spcPct val="115000"/>
              </a:lnSpc>
              <a:spcBef>
                <a:spcPts val="1400"/>
              </a:spcBef>
              <a:spcAft>
                <a:spcPts val="0"/>
              </a:spcAft>
              <a:buClr>
                <a:srgbClr val="282D3B"/>
              </a:buClr>
              <a:buSzPts val="1400"/>
              <a:buFont typeface="Open Sans"/>
              <a:buChar char="●"/>
            </a:pPr>
            <a:r>
              <a:rPr lang="en-US">
                <a:solidFill>
                  <a:srgbClr val="282D3B"/>
                </a:solidFill>
                <a:highlight>
                  <a:srgbClr val="FFFFFF"/>
                </a:highlight>
                <a:latin typeface="Open Sans"/>
                <a:ea typeface="Open Sans"/>
                <a:cs typeface="Open Sans"/>
                <a:sym typeface="Open Sans"/>
              </a:rPr>
              <a:t>Detecting the code you're not utilizing to exclude it when combining files; </a:t>
            </a:r>
            <a:endParaRPr>
              <a:solidFill>
                <a:srgbClr val="282D3B"/>
              </a:solidFill>
              <a:highlight>
                <a:srgbClr val="FFFFFF"/>
              </a:highlight>
              <a:latin typeface="Open Sans"/>
              <a:ea typeface="Open Sans"/>
              <a:cs typeface="Open Sans"/>
              <a:sym typeface="Open Sans"/>
            </a:endParaRPr>
          </a:p>
          <a:p>
            <a:pPr indent="-317500" lvl="0" marL="457200" rtl="0" algn="l">
              <a:lnSpc>
                <a:spcPct val="115000"/>
              </a:lnSpc>
              <a:spcBef>
                <a:spcPts val="0"/>
              </a:spcBef>
              <a:spcAft>
                <a:spcPts val="0"/>
              </a:spcAft>
              <a:buClr>
                <a:srgbClr val="282D3B"/>
              </a:buClr>
              <a:buSzPts val="1400"/>
              <a:buFont typeface="Open Sans"/>
              <a:buChar char="●"/>
            </a:pPr>
            <a:r>
              <a:rPr lang="en-US">
                <a:solidFill>
                  <a:srgbClr val="282D3B"/>
                </a:solidFill>
                <a:highlight>
                  <a:srgbClr val="FFFFFF"/>
                </a:highlight>
                <a:latin typeface="Open Sans"/>
                <a:ea typeface="Open Sans"/>
                <a:cs typeface="Open Sans"/>
                <a:sym typeface="Open Sans"/>
              </a:rPr>
              <a:t>Serialize the code and load it only when the user needs; </a:t>
            </a:r>
            <a:endParaRPr>
              <a:solidFill>
                <a:srgbClr val="282D3B"/>
              </a:solidFill>
              <a:highlight>
                <a:srgbClr val="FFFFFF"/>
              </a:highlight>
              <a:latin typeface="Open Sans"/>
              <a:ea typeface="Open Sans"/>
              <a:cs typeface="Open Sans"/>
              <a:sym typeface="Open Sans"/>
            </a:endParaRPr>
          </a:p>
          <a:p>
            <a:pPr indent="-317500" lvl="0" marL="457200" rtl="0" algn="l">
              <a:lnSpc>
                <a:spcPct val="115000"/>
              </a:lnSpc>
              <a:spcBef>
                <a:spcPts val="0"/>
              </a:spcBef>
              <a:spcAft>
                <a:spcPts val="0"/>
              </a:spcAft>
              <a:buClr>
                <a:srgbClr val="282D3B"/>
              </a:buClr>
              <a:buSzPts val="1400"/>
              <a:buFont typeface="Open Sans"/>
              <a:buChar char="●"/>
            </a:pPr>
            <a:r>
              <a:rPr lang="en-US">
                <a:solidFill>
                  <a:srgbClr val="282D3B"/>
                </a:solidFill>
                <a:highlight>
                  <a:srgbClr val="FFFFFF"/>
                </a:highlight>
                <a:latin typeface="Open Sans"/>
                <a:ea typeface="Open Sans"/>
                <a:cs typeface="Open Sans"/>
                <a:sym typeface="Open Sans"/>
              </a:rPr>
              <a:t>Monitoring file alterations and relaunching tasks; </a:t>
            </a:r>
            <a:endParaRPr>
              <a:solidFill>
                <a:srgbClr val="282D3B"/>
              </a:solidFill>
              <a:highlight>
                <a:srgbClr val="FFFFFF"/>
              </a:highlight>
              <a:latin typeface="Open Sans"/>
              <a:ea typeface="Open Sans"/>
              <a:cs typeface="Open Sans"/>
              <a:sym typeface="Open Sans"/>
            </a:endParaRPr>
          </a:p>
          <a:p>
            <a:pPr indent="-317500" lvl="0" marL="457200" rtl="0" algn="l">
              <a:lnSpc>
                <a:spcPct val="115000"/>
              </a:lnSpc>
              <a:spcBef>
                <a:spcPts val="0"/>
              </a:spcBef>
              <a:spcAft>
                <a:spcPts val="0"/>
              </a:spcAft>
              <a:buClr>
                <a:srgbClr val="282D3B"/>
              </a:buClr>
              <a:buSzPts val="1400"/>
              <a:buFont typeface="Open Sans"/>
              <a:buChar char="●"/>
            </a:pPr>
            <a:r>
              <a:rPr lang="en-US">
                <a:solidFill>
                  <a:srgbClr val="282D3B"/>
                </a:solidFill>
                <a:highlight>
                  <a:srgbClr val="FFFFFF"/>
                </a:highlight>
                <a:latin typeface="Open Sans"/>
                <a:ea typeface="Open Sans"/>
                <a:cs typeface="Open Sans"/>
                <a:sym typeface="Open Sans"/>
              </a:rPr>
              <a:t>Transpiling code to ES5 by means of JSX or Babel; </a:t>
            </a:r>
            <a:endParaRPr>
              <a:solidFill>
                <a:srgbClr val="282D3B"/>
              </a:solidFill>
              <a:highlight>
                <a:srgbClr val="FFFFFF"/>
              </a:highlight>
              <a:latin typeface="Open Sans"/>
              <a:ea typeface="Open Sans"/>
              <a:cs typeface="Open Sans"/>
              <a:sym typeface="Open Sans"/>
            </a:endParaRPr>
          </a:p>
          <a:p>
            <a:pPr indent="-317500" lvl="0" marL="457200" rtl="0" algn="l">
              <a:lnSpc>
                <a:spcPct val="115000"/>
              </a:lnSpc>
              <a:spcBef>
                <a:spcPts val="0"/>
              </a:spcBef>
              <a:spcAft>
                <a:spcPts val="0"/>
              </a:spcAft>
              <a:buClr>
                <a:srgbClr val="282D3B"/>
              </a:buClr>
              <a:buSzPts val="1400"/>
              <a:buFont typeface="Open Sans"/>
              <a:buChar char="●"/>
            </a:pPr>
            <a:r>
              <a:rPr lang="en-US">
                <a:solidFill>
                  <a:srgbClr val="282D3B"/>
                </a:solidFill>
                <a:highlight>
                  <a:srgbClr val="FFFFFF"/>
                </a:highlight>
                <a:latin typeface="Open Sans"/>
                <a:ea typeface="Open Sans"/>
                <a:cs typeface="Open Sans"/>
                <a:sym typeface="Open Sans"/>
              </a:rPr>
              <a:t>Starting a web server.</a:t>
            </a:r>
            <a:endParaRPr>
              <a:solidFill>
                <a:srgbClr val="282D3B"/>
              </a:solidFill>
              <a:highlight>
                <a:srgbClr val="FFFFFF"/>
              </a:highlight>
              <a:latin typeface="Open Sans"/>
              <a:ea typeface="Open Sans"/>
              <a:cs typeface="Open Sans"/>
              <a:sym typeface="Open Sans"/>
            </a:endParaRPr>
          </a:p>
          <a:p>
            <a:pPr indent="0" lvl="0" marL="0" rtl="0" algn="l">
              <a:spcBef>
                <a:spcPts val="1400"/>
              </a:spcBef>
              <a:spcAft>
                <a:spcPts val="0"/>
              </a:spcAft>
              <a:buNone/>
            </a:pPr>
            <a:r>
              <a:t/>
            </a:r>
            <a:endParaRPr>
              <a:solidFill>
                <a:srgbClr val="282D3B"/>
              </a:solidFill>
              <a:highlight>
                <a:srgbClr val="FFFFFF"/>
              </a:highlight>
              <a:latin typeface="Open Sans"/>
              <a:ea typeface="Open Sans"/>
              <a:cs typeface="Open Sans"/>
              <a:sym typeface="Open Sans"/>
            </a:endParaRPr>
          </a:p>
        </p:txBody>
      </p:sp>
      <p:pic>
        <p:nvPicPr>
          <p:cNvPr descr="How Webpack works" id="309" name="Google Shape;309;p46"/>
          <p:cNvPicPr preferRelativeResize="0"/>
          <p:nvPr/>
        </p:nvPicPr>
        <p:blipFill>
          <a:blip r:embed="rId3">
            <a:alphaModFix/>
          </a:blip>
          <a:stretch>
            <a:fillRect/>
          </a:stretch>
        </p:blipFill>
        <p:spPr>
          <a:xfrm>
            <a:off x="3153499" y="511750"/>
            <a:ext cx="5135301" cy="3206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690725" y="107975"/>
            <a:ext cx="111609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Grunt/Gulp + Browserify vs Webpack</a:t>
            </a:r>
            <a:endParaRPr/>
          </a:p>
        </p:txBody>
      </p:sp>
      <p:sp>
        <p:nvSpPr>
          <p:cNvPr id="315" name="Google Shape;315;p47"/>
          <p:cNvSpPr txBox="1"/>
          <p:nvPr/>
        </p:nvSpPr>
        <p:spPr>
          <a:xfrm>
            <a:off x="690725" y="1095275"/>
            <a:ext cx="10459800" cy="11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82D3B"/>
                </a:solidFill>
                <a:highlight>
                  <a:srgbClr val="FFFFFF"/>
                </a:highlight>
                <a:latin typeface="Open Sans"/>
                <a:ea typeface="Open Sans"/>
                <a:cs typeface="Open Sans"/>
                <a:sym typeface="Open Sans"/>
              </a:rPr>
              <a:t>The major distinction between these workflow tools is that Browserify also requires the help of Gulp or Grunt. Concerning Webpack, it has all of these features included by means of loaders. On the other hand, Browserify is much simpler to learn and use if you are familiar with Grunt/Gulp since it's a one-purpose instrument. </a:t>
            </a:r>
            <a:endParaRPr>
              <a:solidFill>
                <a:srgbClr val="282D3B"/>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US">
                <a:solidFill>
                  <a:srgbClr val="282D3B"/>
                </a:solidFill>
                <a:highlight>
                  <a:srgbClr val="FFFFFF"/>
                </a:highlight>
                <a:latin typeface="Open Sans"/>
                <a:ea typeface="Open Sans"/>
                <a:cs typeface="Open Sans"/>
                <a:sym typeface="Open Sans"/>
              </a:rPr>
              <a:t>Browserify may also come to use if you work on a small-scale app or its struture is fairly simple. In this case, the rich functionality of Webpack may be excessive.</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690725" y="107975"/>
            <a:ext cx="111609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Webpack + React</a:t>
            </a:r>
            <a:endParaRPr/>
          </a:p>
        </p:txBody>
      </p:sp>
      <p:pic>
        <p:nvPicPr>
          <p:cNvPr descr="Картинки по запросу webpack react" id="321" name="Google Shape;321;p48"/>
          <p:cNvPicPr preferRelativeResize="0"/>
          <p:nvPr/>
        </p:nvPicPr>
        <p:blipFill>
          <a:blip r:embed="rId3">
            <a:alphaModFix/>
          </a:blip>
          <a:stretch>
            <a:fillRect/>
          </a:stretch>
        </p:blipFill>
        <p:spPr>
          <a:xfrm>
            <a:off x="3105050" y="724700"/>
            <a:ext cx="5981901" cy="1998775"/>
          </a:xfrm>
          <a:prstGeom prst="rect">
            <a:avLst/>
          </a:prstGeom>
          <a:noFill/>
          <a:ln>
            <a:noFill/>
          </a:ln>
        </p:spPr>
      </p:pic>
      <p:pic>
        <p:nvPicPr>
          <p:cNvPr id="322" name="Google Shape;322;p48"/>
          <p:cNvPicPr preferRelativeResize="0"/>
          <p:nvPr/>
        </p:nvPicPr>
        <p:blipFill>
          <a:blip r:embed="rId4">
            <a:alphaModFix/>
          </a:blip>
          <a:stretch>
            <a:fillRect/>
          </a:stretch>
        </p:blipFill>
        <p:spPr>
          <a:xfrm>
            <a:off x="690725" y="2723475"/>
            <a:ext cx="3539050" cy="1864975"/>
          </a:xfrm>
          <a:prstGeom prst="rect">
            <a:avLst/>
          </a:prstGeom>
          <a:noFill/>
          <a:ln>
            <a:noFill/>
          </a:ln>
        </p:spPr>
      </p:pic>
      <p:sp>
        <p:nvSpPr>
          <p:cNvPr id="323" name="Google Shape;323;p48"/>
          <p:cNvSpPr txBox="1"/>
          <p:nvPr/>
        </p:nvSpPr>
        <p:spPr>
          <a:xfrm>
            <a:off x="5072525" y="2723475"/>
            <a:ext cx="6779100" cy="8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npm init -y</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npm install </a:t>
            </a:r>
            <a:r>
              <a:rPr b="1" lang="en-US" sz="1800">
                <a:solidFill>
                  <a:schemeClr val="dk1"/>
                </a:solidFill>
                <a:latin typeface="Courier New"/>
                <a:ea typeface="Courier New"/>
                <a:cs typeface="Courier New"/>
                <a:sym typeface="Courier New"/>
              </a:rPr>
              <a:t>webpack</a:t>
            </a:r>
            <a:r>
              <a:rPr lang="en-US" sz="1800">
                <a:solidFill>
                  <a:schemeClr val="dk1"/>
                </a:solidFill>
                <a:latin typeface="Courier New"/>
                <a:ea typeface="Courier New"/>
                <a:cs typeface="Courier New"/>
                <a:sym typeface="Courier New"/>
              </a:rPr>
              <a:t> </a:t>
            </a:r>
            <a:r>
              <a:rPr b="1" lang="en-US" sz="1800">
                <a:solidFill>
                  <a:schemeClr val="dk1"/>
                </a:solidFill>
                <a:latin typeface="Courier New"/>
                <a:ea typeface="Courier New"/>
                <a:cs typeface="Courier New"/>
                <a:sym typeface="Courier New"/>
              </a:rPr>
              <a:t>webpack-cli</a:t>
            </a:r>
            <a:r>
              <a:rPr lang="en-US" sz="1800">
                <a:solidFill>
                  <a:schemeClr val="dk1"/>
                </a:solidFill>
                <a:latin typeface="Courier New"/>
                <a:ea typeface="Courier New"/>
                <a:cs typeface="Courier New"/>
                <a:sym typeface="Courier New"/>
              </a:rPr>
              <a:t> --save-dev</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ourier New"/>
                <a:ea typeface="Courier New"/>
                <a:cs typeface="Courier New"/>
                <a:sym typeface="Courier New"/>
              </a:rPr>
              <a:t>npm install </a:t>
            </a:r>
            <a:r>
              <a:rPr b="1" lang="en-US" sz="1800">
                <a:solidFill>
                  <a:schemeClr val="dk1"/>
                </a:solidFill>
                <a:latin typeface="Courier New"/>
                <a:ea typeface="Courier New"/>
                <a:cs typeface="Courier New"/>
                <a:sym typeface="Courier New"/>
              </a:rPr>
              <a:t>react</a:t>
            </a:r>
            <a:r>
              <a:rPr lang="en-US" sz="1800">
                <a:solidFill>
                  <a:schemeClr val="dk1"/>
                </a:solidFill>
                <a:latin typeface="Courier New"/>
                <a:ea typeface="Courier New"/>
                <a:cs typeface="Courier New"/>
                <a:sym typeface="Courier New"/>
              </a:rPr>
              <a:t> </a:t>
            </a:r>
            <a:r>
              <a:rPr b="1" lang="en-US" sz="1800">
                <a:solidFill>
                  <a:schemeClr val="dk1"/>
                </a:solidFill>
                <a:latin typeface="Courier New"/>
                <a:ea typeface="Courier New"/>
                <a:cs typeface="Courier New"/>
                <a:sym typeface="Courier New"/>
              </a:rPr>
              <a:t>react-dom</a:t>
            </a:r>
            <a:r>
              <a:rPr lang="en-US" sz="1800">
                <a:solidFill>
                  <a:schemeClr val="dk1"/>
                </a:solidFill>
                <a:latin typeface="Courier New"/>
                <a:ea typeface="Courier New"/>
                <a:cs typeface="Courier New"/>
                <a:sym typeface="Courier New"/>
              </a:rPr>
              <a:t> --save</a:t>
            </a:r>
            <a:endParaRPr sz="1800">
              <a:solidFill>
                <a:schemeClr val="dk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690725" y="107975"/>
            <a:ext cx="111609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Webpack + Babel</a:t>
            </a:r>
            <a:endParaRPr/>
          </a:p>
        </p:txBody>
      </p:sp>
      <p:sp>
        <p:nvSpPr>
          <p:cNvPr id="329" name="Google Shape;329;p49"/>
          <p:cNvSpPr txBox="1"/>
          <p:nvPr/>
        </p:nvSpPr>
        <p:spPr>
          <a:xfrm>
            <a:off x="690725" y="1219275"/>
            <a:ext cx="93744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highlight>
                  <a:srgbClr val="F2F0F0"/>
                </a:highlight>
                <a:latin typeface="Courier New"/>
                <a:ea typeface="Courier New"/>
                <a:cs typeface="Courier New"/>
                <a:sym typeface="Courier New"/>
              </a:rPr>
              <a:t>npm install </a:t>
            </a:r>
            <a:r>
              <a:rPr b="1" lang="en-US">
                <a:solidFill>
                  <a:schemeClr val="dk1"/>
                </a:solidFill>
                <a:highlight>
                  <a:srgbClr val="F2F0F0"/>
                </a:highlight>
                <a:latin typeface="Courier New"/>
                <a:ea typeface="Courier New"/>
                <a:cs typeface="Courier New"/>
                <a:sym typeface="Courier New"/>
              </a:rPr>
              <a:t>@babel/core</a:t>
            </a:r>
            <a:r>
              <a:rPr lang="en-US">
                <a:solidFill>
                  <a:schemeClr val="dk1"/>
                </a:solidFill>
                <a:highlight>
                  <a:srgbClr val="F2F0F0"/>
                </a:highlight>
                <a:latin typeface="Courier New"/>
                <a:ea typeface="Courier New"/>
                <a:cs typeface="Courier New"/>
                <a:sym typeface="Courier New"/>
              </a:rPr>
              <a:t> </a:t>
            </a:r>
            <a:r>
              <a:rPr b="1" lang="en-US">
                <a:solidFill>
                  <a:schemeClr val="dk1"/>
                </a:solidFill>
                <a:highlight>
                  <a:srgbClr val="F2F0F0"/>
                </a:highlight>
                <a:latin typeface="Courier New"/>
                <a:ea typeface="Courier New"/>
                <a:cs typeface="Courier New"/>
                <a:sym typeface="Courier New"/>
              </a:rPr>
              <a:t>babel-loader</a:t>
            </a:r>
            <a:r>
              <a:rPr lang="en-US">
                <a:solidFill>
                  <a:schemeClr val="dk1"/>
                </a:solidFill>
                <a:highlight>
                  <a:srgbClr val="F2F0F0"/>
                </a:highlight>
                <a:latin typeface="Courier New"/>
                <a:ea typeface="Courier New"/>
                <a:cs typeface="Courier New"/>
                <a:sym typeface="Courier New"/>
              </a:rPr>
              <a:t> </a:t>
            </a:r>
            <a:r>
              <a:rPr b="1" lang="en-US">
                <a:solidFill>
                  <a:schemeClr val="dk1"/>
                </a:solidFill>
                <a:highlight>
                  <a:srgbClr val="F2F0F0"/>
                </a:highlight>
                <a:latin typeface="Courier New"/>
                <a:ea typeface="Courier New"/>
                <a:cs typeface="Courier New"/>
                <a:sym typeface="Courier New"/>
              </a:rPr>
              <a:t>@babel/preset-env</a:t>
            </a:r>
            <a:r>
              <a:rPr lang="en-US">
                <a:solidFill>
                  <a:schemeClr val="dk1"/>
                </a:solidFill>
                <a:highlight>
                  <a:srgbClr val="F2F0F0"/>
                </a:highlight>
                <a:latin typeface="Courier New"/>
                <a:ea typeface="Courier New"/>
                <a:cs typeface="Courier New"/>
                <a:sym typeface="Courier New"/>
              </a:rPr>
              <a:t> </a:t>
            </a:r>
            <a:r>
              <a:rPr b="1" lang="en-US">
                <a:solidFill>
                  <a:schemeClr val="dk1"/>
                </a:solidFill>
                <a:highlight>
                  <a:srgbClr val="F2F0F0"/>
                </a:highlight>
                <a:latin typeface="Courier New"/>
                <a:ea typeface="Courier New"/>
                <a:cs typeface="Courier New"/>
                <a:sym typeface="Courier New"/>
              </a:rPr>
              <a:t>@babel/preset-react</a:t>
            </a:r>
            <a:r>
              <a:rPr lang="en-US">
                <a:solidFill>
                  <a:schemeClr val="dk1"/>
                </a:solidFill>
                <a:highlight>
                  <a:srgbClr val="F2F0F0"/>
                </a:highlight>
                <a:latin typeface="Courier New"/>
                <a:ea typeface="Courier New"/>
                <a:cs typeface="Courier New"/>
                <a:sym typeface="Courier New"/>
              </a:rPr>
              <a:t> --save-dev</a:t>
            </a:r>
            <a:endParaRPr>
              <a:solidFill>
                <a:schemeClr val="dk1"/>
              </a:solidFill>
              <a:latin typeface="Courier New"/>
              <a:ea typeface="Courier New"/>
              <a:cs typeface="Courier New"/>
              <a:sym typeface="Courier New"/>
            </a:endParaRPr>
          </a:p>
        </p:txBody>
      </p:sp>
      <p:sp>
        <p:nvSpPr>
          <p:cNvPr id="330" name="Google Shape;330;p49"/>
          <p:cNvSpPr txBox="1"/>
          <p:nvPr/>
        </p:nvSpPr>
        <p:spPr>
          <a:xfrm>
            <a:off x="690725" y="1732400"/>
            <a:ext cx="7844700" cy="2013000"/>
          </a:xfrm>
          <a:prstGeom prst="rect">
            <a:avLst/>
          </a:prstGeom>
          <a:noFill/>
          <a:ln>
            <a:noFill/>
          </a:ln>
        </p:spPr>
        <p:txBody>
          <a:bodyPr anchorCtr="0" anchor="t" bIns="91425" lIns="91425" spcFirstLastPara="1" rIns="91425" wrap="square" tIns="91425">
            <a:noAutofit/>
          </a:bodyPr>
          <a:lstStyle/>
          <a:p>
            <a:pPr indent="-323850" lvl="0" marL="457200" rtl="0" algn="l">
              <a:lnSpc>
                <a:spcPct val="160000"/>
              </a:lnSpc>
              <a:spcBef>
                <a:spcPts val="2600"/>
              </a:spcBef>
              <a:spcAft>
                <a:spcPts val="0"/>
              </a:spcAft>
              <a:buClr>
                <a:srgbClr val="111111"/>
              </a:buClr>
              <a:buSzPts val="1500"/>
              <a:buFont typeface="Arial"/>
              <a:buChar char="●"/>
            </a:pPr>
            <a:r>
              <a:rPr lang="en-US" sz="1500">
                <a:solidFill>
                  <a:srgbClr val="111111"/>
                </a:solidFill>
                <a:latin typeface="Open Sans"/>
                <a:ea typeface="Open Sans"/>
                <a:cs typeface="Open Sans"/>
                <a:sym typeface="Open Sans"/>
              </a:rPr>
              <a:t>babel-core: Transforms ES6 code to ES5</a:t>
            </a:r>
            <a:endParaRPr sz="1500">
              <a:solidFill>
                <a:srgbClr val="111111"/>
              </a:solidFill>
              <a:latin typeface="Open Sans"/>
              <a:ea typeface="Open Sans"/>
              <a:cs typeface="Open Sans"/>
              <a:sym typeface="Open Sans"/>
            </a:endParaRPr>
          </a:p>
          <a:p>
            <a:pPr indent="-323850" lvl="0" marL="457200" rtl="0" algn="l">
              <a:lnSpc>
                <a:spcPct val="160000"/>
              </a:lnSpc>
              <a:spcBef>
                <a:spcPts val="0"/>
              </a:spcBef>
              <a:spcAft>
                <a:spcPts val="0"/>
              </a:spcAft>
              <a:buClr>
                <a:srgbClr val="111111"/>
              </a:buClr>
              <a:buSzPts val="1500"/>
              <a:buFont typeface="Arial"/>
              <a:buChar char="●"/>
            </a:pPr>
            <a:r>
              <a:rPr lang="en-US" sz="1500">
                <a:solidFill>
                  <a:srgbClr val="111111"/>
                </a:solidFill>
                <a:latin typeface="Open Sans"/>
                <a:ea typeface="Open Sans"/>
                <a:cs typeface="Open Sans"/>
                <a:sym typeface="Open Sans"/>
              </a:rPr>
              <a:t>babel-loader: Webpack helper to transpile code, given the the preset.</a:t>
            </a:r>
            <a:endParaRPr sz="1500">
              <a:solidFill>
                <a:srgbClr val="111111"/>
              </a:solidFill>
              <a:latin typeface="Open Sans"/>
              <a:ea typeface="Open Sans"/>
              <a:cs typeface="Open Sans"/>
              <a:sym typeface="Open Sans"/>
            </a:endParaRPr>
          </a:p>
          <a:p>
            <a:pPr indent="-323850" lvl="0" marL="457200" rtl="0" algn="l">
              <a:lnSpc>
                <a:spcPct val="160000"/>
              </a:lnSpc>
              <a:spcBef>
                <a:spcPts val="0"/>
              </a:spcBef>
              <a:spcAft>
                <a:spcPts val="0"/>
              </a:spcAft>
              <a:buClr>
                <a:srgbClr val="111111"/>
              </a:buClr>
              <a:buSzPts val="1500"/>
              <a:buFont typeface="Arial"/>
              <a:buChar char="●"/>
            </a:pPr>
            <a:r>
              <a:rPr lang="en-US" sz="1500">
                <a:solidFill>
                  <a:srgbClr val="111111"/>
                </a:solidFill>
                <a:latin typeface="Open Sans"/>
                <a:ea typeface="Open Sans"/>
                <a:cs typeface="Open Sans"/>
                <a:sym typeface="Open Sans"/>
              </a:rPr>
              <a:t>babel-preset-env: Preset which helps babel to convert ES6, ES7 and ES8 code to ES5.</a:t>
            </a:r>
            <a:endParaRPr sz="1500">
              <a:solidFill>
                <a:srgbClr val="111111"/>
              </a:solidFill>
              <a:latin typeface="Open Sans"/>
              <a:ea typeface="Open Sans"/>
              <a:cs typeface="Open Sans"/>
              <a:sym typeface="Open Sans"/>
            </a:endParaRPr>
          </a:p>
          <a:p>
            <a:pPr indent="-323850" lvl="0" marL="457200" rtl="0" algn="l">
              <a:lnSpc>
                <a:spcPct val="160000"/>
              </a:lnSpc>
              <a:spcBef>
                <a:spcPts val="0"/>
              </a:spcBef>
              <a:spcAft>
                <a:spcPts val="0"/>
              </a:spcAft>
              <a:buClr>
                <a:srgbClr val="111111"/>
              </a:buClr>
              <a:buSzPts val="1500"/>
              <a:buFont typeface="Arial"/>
              <a:buChar char="●"/>
            </a:pPr>
            <a:r>
              <a:rPr lang="en-US" sz="1500">
                <a:solidFill>
                  <a:srgbClr val="111111"/>
                </a:solidFill>
                <a:latin typeface="Open Sans"/>
                <a:ea typeface="Open Sans"/>
                <a:cs typeface="Open Sans"/>
                <a:sym typeface="Open Sans"/>
              </a:rPr>
              <a:t>babel-preset-react: Preset which Transforms JSX to JavaScript.</a:t>
            </a:r>
            <a:endParaRPr sz="1600">
              <a:solidFill>
                <a:schemeClr val="dk1"/>
              </a:solidFill>
              <a:highlight>
                <a:srgbClr val="FFFFFF"/>
              </a:highlight>
              <a:latin typeface="Open Sans"/>
              <a:ea typeface="Open Sans"/>
              <a:cs typeface="Open Sans"/>
              <a:sym typeface="Open Sans"/>
            </a:endParaRPr>
          </a:p>
        </p:txBody>
      </p:sp>
      <p:pic>
        <p:nvPicPr>
          <p:cNvPr id="331" name="Google Shape;331;p49"/>
          <p:cNvPicPr preferRelativeResize="0"/>
          <p:nvPr/>
        </p:nvPicPr>
        <p:blipFill>
          <a:blip r:embed="rId3">
            <a:alphaModFix/>
          </a:blip>
          <a:stretch>
            <a:fillRect/>
          </a:stretch>
        </p:blipFill>
        <p:spPr>
          <a:xfrm>
            <a:off x="2954750" y="4420800"/>
            <a:ext cx="3113800" cy="2086675"/>
          </a:xfrm>
          <a:prstGeom prst="rect">
            <a:avLst/>
          </a:prstGeom>
          <a:noFill/>
          <a:ln>
            <a:noFill/>
          </a:ln>
        </p:spPr>
      </p:pic>
      <p:sp>
        <p:nvSpPr>
          <p:cNvPr id="332" name="Google Shape;332;p49"/>
          <p:cNvSpPr txBox="1"/>
          <p:nvPr/>
        </p:nvSpPr>
        <p:spPr>
          <a:xfrm>
            <a:off x="774050" y="4080875"/>
            <a:ext cx="2180700" cy="7893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2600"/>
              </a:spcBef>
              <a:spcAft>
                <a:spcPts val="2600"/>
              </a:spcAft>
              <a:buNone/>
            </a:pPr>
            <a:r>
              <a:rPr lang="en-US" sz="1500">
                <a:solidFill>
                  <a:srgbClr val="111111"/>
                </a:solidFill>
                <a:latin typeface="Open Sans"/>
                <a:ea typeface="Open Sans"/>
                <a:cs typeface="Open Sans"/>
                <a:sym typeface="Open Sans"/>
              </a:rPr>
              <a:t>Entry and Output:</a:t>
            </a:r>
            <a:endParaRPr sz="16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dk1"/>
              </a:buClr>
              <a:buSzPts val="4400"/>
              <a:buFont typeface="Proxima Nova Extrabold"/>
              <a:buNone/>
            </a:pPr>
            <a:r>
              <a:rPr lang="en-US"/>
              <a:t>Why you need a build system</a:t>
            </a:r>
            <a:endParaRPr/>
          </a:p>
        </p:txBody>
      </p:sp>
      <p:sp>
        <p:nvSpPr>
          <p:cNvPr id="205" name="Google Shape;205;p32"/>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Autofit/>
          </a:bodyPr>
          <a:lstStyle/>
          <a:p>
            <a:pPr indent="-355600" lvl="0" marL="457200" rtl="0" algn="l">
              <a:lnSpc>
                <a:spcPct val="100000"/>
              </a:lnSpc>
              <a:spcBef>
                <a:spcPts val="1000"/>
              </a:spcBef>
              <a:spcAft>
                <a:spcPts val="0"/>
              </a:spcAft>
              <a:buSzPts val="2000"/>
              <a:buChar char="-"/>
            </a:pPr>
            <a:r>
              <a:rPr lang="en-US"/>
              <a:t>Repetitive Tasks</a:t>
            </a:r>
            <a:endParaRPr/>
          </a:p>
          <a:p>
            <a:pPr indent="-355600" lvl="0" marL="457200" rtl="0" algn="l">
              <a:lnSpc>
                <a:spcPct val="100000"/>
              </a:lnSpc>
              <a:spcBef>
                <a:spcPts val="0"/>
              </a:spcBef>
              <a:spcAft>
                <a:spcPts val="0"/>
              </a:spcAft>
              <a:buSzPts val="2000"/>
              <a:buChar char="-"/>
            </a:pPr>
            <a:r>
              <a:rPr lang="en-US"/>
              <a:t>Utilities</a:t>
            </a:r>
            <a:endParaRPr/>
          </a:p>
          <a:p>
            <a:pPr indent="-355600" lvl="0" marL="457200" rtl="0" algn="l">
              <a:lnSpc>
                <a:spcPct val="100000"/>
              </a:lnSpc>
              <a:spcBef>
                <a:spcPts val="0"/>
              </a:spcBef>
              <a:spcAft>
                <a:spcPts val="0"/>
              </a:spcAft>
              <a:buSzPts val="2000"/>
              <a:buChar char="-"/>
            </a:pPr>
            <a:r>
              <a:rPr lang="en-US"/>
              <a:t>Local Server</a:t>
            </a:r>
            <a:endParaRPr/>
          </a:p>
          <a:p>
            <a:pPr indent="-355600" lvl="0" marL="457200" rtl="0" algn="l">
              <a:lnSpc>
                <a:spcPct val="100000"/>
              </a:lnSpc>
              <a:spcBef>
                <a:spcPts val="0"/>
              </a:spcBef>
              <a:spcAft>
                <a:spcPts val="0"/>
              </a:spcAft>
              <a:buSzPts val="2000"/>
              <a:buChar char="-"/>
            </a:pPr>
            <a:r>
              <a:rPr lang="en-US"/>
              <a:t>Live Reload</a:t>
            </a:r>
            <a:endParaRPr/>
          </a:p>
          <a:p>
            <a:pPr indent="-355600" lvl="0" marL="457200" rtl="0" algn="l">
              <a:lnSpc>
                <a:spcPct val="100000"/>
              </a:lnSpc>
              <a:spcBef>
                <a:spcPts val="0"/>
              </a:spcBef>
              <a:spcAft>
                <a:spcPts val="0"/>
              </a:spcAft>
              <a:buSzPts val="2000"/>
              <a:buChar char="-"/>
            </a:pPr>
            <a:r>
              <a:rPr lang="en-US"/>
              <a:t>Page Speed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690725" y="107975"/>
            <a:ext cx="111609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Loaders</a:t>
            </a:r>
            <a:endParaRPr/>
          </a:p>
        </p:txBody>
      </p:sp>
      <p:pic>
        <p:nvPicPr>
          <p:cNvPr id="338" name="Google Shape;338;p50"/>
          <p:cNvPicPr preferRelativeResize="0"/>
          <p:nvPr/>
        </p:nvPicPr>
        <p:blipFill>
          <a:blip r:embed="rId3">
            <a:alphaModFix/>
          </a:blip>
          <a:stretch>
            <a:fillRect/>
          </a:stretch>
        </p:blipFill>
        <p:spPr>
          <a:xfrm>
            <a:off x="922075" y="1734763"/>
            <a:ext cx="2914650" cy="5000625"/>
          </a:xfrm>
          <a:prstGeom prst="rect">
            <a:avLst/>
          </a:prstGeom>
          <a:noFill/>
          <a:ln>
            <a:noFill/>
          </a:ln>
        </p:spPr>
      </p:pic>
      <p:pic>
        <p:nvPicPr>
          <p:cNvPr id="339" name="Google Shape;339;p50"/>
          <p:cNvPicPr preferRelativeResize="0"/>
          <p:nvPr/>
        </p:nvPicPr>
        <p:blipFill>
          <a:blip r:embed="rId4">
            <a:alphaModFix/>
          </a:blip>
          <a:stretch>
            <a:fillRect/>
          </a:stretch>
        </p:blipFill>
        <p:spPr>
          <a:xfrm>
            <a:off x="4552075" y="793775"/>
            <a:ext cx="4724400" cy="419100"/>
          </a:xfrm>
          <a:prstGeom prst="rect">
            <a:avLst/>
          </a:prstGeom>
          <a:noFill/>
          <a:ln>
            <a:noFill/>
          </a:ln>
        </p:spPr>
      </p:pic>
      <p:sp>
        <p:nvSpPr>
          <p:cNvPr id="340" name="Google Shape;340;p50"/>
          <p:cNvSpPr txBox="1"/>
          <p:nvPr/>
        </p:nvSpPr>
        <p:spPr>
          <a:xfrm>
            <a:off x="4552075" y="158655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8000"/>
              </a:lnSpc>
              <a:spcBef>
                <a:spcPts val="2900"/>
              </a:spcBef>
              <a:spcAft>
                <a:spcPts val="0"/>
              </a:spcAft>
              <a:buNone/>
            </a:pPr>
            <a:r>
              <a:rPr b="1" lang="en-US" sz="1950">
                <a:solidFill>
                  <a:schemeClr val="dk1"/>
                </a:solidFill>
                <a:highlight>
                  <a:srgbClr val="FFFFFF"/>
                </a:highlight>
              </a:rPr>
              <a:t>.babelrc:</a:t>
            </a:r>
            <a:endParaRPr b="1" sz="1950">
              <a:solidFill>
                <a:schemeClr val="dk1"/>
              </a:solidFill>
              <a:highlight>
                <a:srgbClr val="FFFFFF"/>
              </a:highlight>
            </a:endParaRPr>
          </a:p>
        </p:txBody>
      </p:sp>
      <p:pic>
        <p:nvPicPr>
          <p:cNvPr id="341" name="Google Shape;341;p50"/>
          <p:cNvPicPr preferRelativeResize="0"/>
          <p:nvPr/>
        </p:nvPicPr>
        <p:blipFill>
          <a:blip r:embed="rId5">
            <a:alphaModFix/>
          </a:blip>
          <a:stretch>
            <a:fillRect/>
          </a:stretch>
        </p:blipFill>
        <p:spPr>
          <a:xfrm>
            <a:off x="4552075" y="2499850"/>
            <a:ext cx="5314950" cy="609600"/>
          </a:xfrm>
          <a:prstGeom prst="rect">
            <a:avLst/>
          </a:prstGeom>
          <a:noFill/>
          <a:ln>
            <a:noFill/>
          </a:ln>
        </p:spPr>
      </p:pic>
      <p:sp>
        <p:nvSpPr>
          <p:cNvPr id="342" name="Google Shape;342;p50"/>
          <p:cNvSpPr txBox="1"/>
          <p:nvPr/>
        </p:nvSpPr>
        <p:spPr>
          <a:xfrm>
            <a:off x="371050" y="793775"/>
            <a:ext cx="30000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highlight>
                  <a:srgbClr val="FFFFFF"/>
                </a:highlight>
                <a:latin typeface="Georgia"/>
                <a:ea typeface="Georgia"/>
                <a:cs typeface="Georgia"/>
                <a:sym typeface="Georgia"/>
              </a:rPr>
              <a:t>webpack.config.js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690725" y="107975"/>
            <a:ext cx="111609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Compile with Webpack</a:t>
            </a:r>
            <a:endParaRPr/>
          </a:p>
        </p:txBody>
      </p:sp>
      <p:pic>
        <p:nvPicPr>
          <p:cNvPr id="348" name="Google Shape;348;p51"/>
          <p:cNvPicPr preferRelativeResize="0"/>
          <p:nvPr/>
        </p:nvPicPr>
        <p:blipFill>
          <a:blip r:embed="rId3">
            <a:alphaModFix/>
          </a:blip>
          <a:stretch>
            <a:fillRect/>
          </a:stretch>
        </p:blipFill>
        <p:spPr>
          <a:xfrm>
            <a:off x="690725" y="1048525"/>
            <a:ext cx="5144130" cy="580250"/>
          </a:xfrm>
          <a:prstGeom prst="rect">
            <a:avLst/>
          </a:prstGeom>
          <a:noFill/>
          <a:ln>
            <a:noFill/>
          </a:ln>
        </p:spPr>
      </p:pic>
      <p:pic>
        <p:nvPicPr>
          <p:cNvPr id="349" name="Google Shape;349;p51"/>
          <p:cNvPicPr preferRelativeResize="0"/>
          <p:nvPr/>
        </p:nvPicPr>
        <p:blipFill>
          <a:blip r:embed="rId4">
            <a:alphaModFix/>
          </a:blip>
          <a:stretch>
            <a:fillRect/>
          </a:stretch>
        </p:blipFill>
        <p:spPr>
          <a:xfrm>
            <a:off x="690725" y="1932650"/>
            <a:ext cx="4428771" cy="397200"/>
          </a:xfrm>
          <a:prstGeom prst="rect">
            <a:avLst/>
          </a:prstGeom>
          <a:noFill/>
          <a:ln>
            <a:noFill/>
          </a:ln>
        </p:spPr>
      </p:pic>
      <p:sp>
        <p:nvSpPr>
          <p:cNvPr id="350" name="Google Shape;350;p51"/>
          <p:cNvSpPr txBox="1"/>
          <p:nvPr/>
        </p:nvSpPr>
        <p:spPr>
          <a:xfrm>
            <a:off x="7459350" y="651325"/>
            <a:ext cx="26997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highlight>
                  <a:srgbClr val="FFFFFF"/>
                </a:highlight>
                <a:latin typeface="Georgia"/>
                <a:ea typeface="Georgia"/>
                <a:cs typeface="Georgia"/>
                <a:sym typeface="Georgia"/>
              </a:rPr>
              <a:t>webpack.config.js</a:t>
            </a:r>
            <a:endParaRPr/>
          </a:p>
        </p:txBody>
      </p:sp>
      <p:pic>
        <p:nvPicPr>
          <p:cNvPr id="351" name="Google Shape;351;p51"/>
          <p:cNvPicPr preferRelativeResize="0"/>
          <p:nvPr/>
        </p:nvPicPr>
        <p:blipFill>
          <a:blip r:embed="rId5">
            <a:alphaModFix/>
          </a:blip>
          <a:stretch>
            <a:fillRect/>
          </a:stretch>
        </p:blipFill>
        <p:spPr>
          <a:xfrm>
            <a:off x="7868775" y="1048525"/>
            <a:ext cx="3661525" cy="5707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690725" y="107975"/>
            <a:ext cx="111609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Compile with Webpack</a:t>
            </a:r>
            <a:endParaRPr/>
          </a:p>
        </p:txBody>
      </p:sp>
      <p:sp>
        <p:nvSpPr>
          <p:cNvPr id="357" name="Google Shape;357;p52"/>
          <p:cNvSpPr txBox="1"/>
          <p:nvPr/>
        </p:nvSpPr>
        <p:spPr>
          <a:xfrm>
            <a:off x="307050" y="1369025"/>
            <a:ext cx="11771100" cy="30000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2600"/>
              </a:spcBef>
              <a:spcAft>
                <a:spcPts val="0"/>
              </a:spcAft>
              <a:buNone/>
            </a:pPr>
            <a:r>
              <a:rPr lang="en-US" sz="1500">
                <a:solidFill>
                  <a:srgbClr val="111111"/>
                </a:solidFill>
                <a:latin typeface="Open Sans"/>
                <a:ea typeface="Open Sans"/>
                <a:cs typeface="Open Sans"/>
                <a:sym typeface="Open Sans"/>
              </a:rPr>
              <a:t>Install webpack-dev-server as a dev-dependency</a:t>
            </a:r>
            <a:endParaRPr sz="1500">
              <a:solidFill>
                <a:srgbClr val="111111"/>
              </a:solidFill>
              <a:latin typeface="Open Sans"/>
              <a:ea typeface="Open Sans"/>
              <a:cs typeface="Open Sans"/>
              <a:sym typeface="Open Sans"/>
            </a:endParaRPr>
          </a:p>
          <a:p>
            <a:pPr indent="0" lvl="0" marL="0" rtl="0" algn="l">
              <a:lnSpc>
                <a:spcPct val="115000"/>
              </a:lnSpc>
              <a:spcBef>
                <a:spcPts val="2600"/>
              </a:spcBef>
              <a:spcAft>
                <a:spcPts val="0"/>
              </a:spcAft>
              <a:buNone/>
            </a:pPr>
            <a:r>
              <a:rPr lang="en-US" sz="1100">
                <a:solidFill>
                  <a:srgbClr val="111111"/>
                </a:solidFill>
                <a:highlight>
                  <a:srgbClr val="EEEEEE"/>
                </a:highlight>
                <a:latin typeface="Open Sans"/>
                <a:ea typeface="Open Sans"/>
                <a:cs typeface="Open Sans"/>
                <a:sym typeface="Open Sans"/>
              </a:rPr>
              <a:t>npm install webpack-dev-server --save-dev</a:t>
            </a:r>
            <a:endParaRPr sz="1100">
              <a:solidFill>
                <a:srgbClr val="111111"/>
              </a:solidFill>
              <a:highlight>
                <a:srgbClr val="EEEEEE"/>
              </a:highlight>
              <a:latin typeface="Open Sans"/>
              <a:ea typeface="Open Sans"/>
              <a:cs typeface="Open Sans"/>
              <a:sym typeface="Open Sans"/>
            </a:endParaRPr>
          </a:p>
          <a:p>
            <a:pPr indent="0" lvl="0" marL="0" rtl="0" algn="l">
              <a:lnSpc>
                <a:spcPct val="160000"/>
              </a:lnSpc>
              <a:spcBef>
                <a:spcPts val="2600"/>
              </a:spcBef>
              <a:spcAft>
                <a:spcPts val="0"/>
              </a:spcAft>
              <a:buNone/>
            </a:pPr>
            <a:r>
              <a:rPr lang="en-US" sz="1500">
                <a:solidFill>
                  <a:srgbClr val="111111"/>
                </a:solidFill>
                <a:latin typeface="Open Sans"/>
                <a:ea typeface="Open Sans"/>
                <a:cs typeface="Open Sans"/>
                <a:sym typeface="Open Sans"/>
              </a:rPr>
              <a:t>And change the package.json start script like below:</a:t>
            </a:r>
            <a:endParaRPr sz="1500">
              <a:solidFill>
                <a:srgbClr val="111111"/>
              </a:solidFill>
              <a:latin typeface="Open Sans"/>
              <a:ea typeface="Open Sans"/>
              <a:cs typeface="Open Sans"/>
              <a:sym typeface="Open Sans"/>
            </a:endParaRPr>
          </a:p>
          <a:p>
            <a:pPr indent="0" lvl="0" marL="0" rtl="0" algn="l">
              <a:lnSpc>
                <a:spcPct val="115000"/>
              </a:lnSpc>
              <a:spcBef>
                <a:spcPts val="2600"/>
              </a:spcBef>
              <a:spcAft>
                <a:spcPts val="0"/>
              </a:spcAft>
              <a:buNone/>
            </a:pPr>
            <a:r>
              <a:rPr lang="en-US" sz="1100">
                <a:solidFill>
                  <a:srgbClr val="111111"/>
                </a:solidFill>
                <a:highlight>
                  <a:srgbClr val="EEEEEE"/>
                </a:highlight>
                <a:latin typeface="Open Sans"/>
                <a:ea typeface="Open Sans"/>
                <a:cs typeface="Open Sans"/>
                <a:sym typeface="Open Sans"/>
              </a:rPr>
              <a:t>"start": "webpack-dev-server --mode development --open --hot"</a:t>
            </a:r>
            <a:endParaRPr sz="1100">
              <a:solidFill>
                <a:srgbClr val="111111"/>
              </a:solidFill>
              <a:highlight>
                <a:srgbClr val="EEEEEE"/>
              </a:highlight>
              <a:latin typeface="Open Sans"/>
              <a:ea typeface="Open Sans"/>
              <a:cs typeface="Open Sans"/>
              <a:sym typeface="Open Sans"/>
            </a:endParaRPr>
          </a:p>
          <a:p>
            <a:pPr indent="0" lvl="0" marL="0" rtl="0" algn="l">
              <a:lnSpc>
                <a:spcPct val="160000"/>
              </a:lnSpc>
              <a:spcBef>
                <a:spcPts val="2600"/>
              </a:spcBef>
              <a:spcAft>
                <a:spcPts val="0"/>
              </a:spcAft>
              <a:buNone/>
            </a:pPr>
            <a:r>
              <a:rPr lang="en-US" sz="1500">
                <a:solidFill>
                  <a:srgbClr val="111111"/>
                </a:solidFill>
                <a:latin typeface="Open Sans"/>
                <a:ea typeface="Open Sans"/>
                <a:cs typeface="Open Sans"/>
                <a:sym typeface="Open Sans"/>
              </a:rPr>
              <a:t>I have added two flags --open and --hot which opens and refreshes the web page whenever any change is made to components.</a:t>
            </a:r>
            <a:endParaRPr sz="1500">
              <a:solidFill>
                <a:srgbClr val="111111"/>
              </a:solidFill>
              <a:latin typeface="Open Sans"/>
              <a:ea typeface="Open Sans"/>
              <a:cs typeface="Open Sans"/>
              <a:sym typeface="Open Sans"/>
            </a:endParaRPr>
          </a:p>
          <a:p>
            <a:pPr indent="0" lvl="0" marL="0" rtl="0" algn="l">
              <a:lnSpc>
                <a:spcPct val="160000"/>
              </a:lnSpc>
              <a:spcBef>
                <a:spcPts val="2600"/>
              </a:spcBef>
              <a:spcAft>
                <a:spcPts val="0"/>
              </a:spcAft>
              <a:buNone/>
            </a:pPr>
            <a:r>
              <a:rPr lang="en-US" sz="1500">
                <a:solidFill>
                  <a:srgbClr val="111111"/>
                </a:solidFill>
                <a:latin typeface="Open Sans"/>
                <a:ea typeface="Open Sans"/>
                <a:cs typeface="Open Sans"/>
                <a:sym typeface="Open Sans"/>
              </a:rPr>
              <a:t>Now run the below command in the terminal:</a:t>
            </a:r>
            <a:endParaRPr sz="1500">
              <a:solidFill>
                <a:srgbClr val="111111"/>
              </a:solidFill>
              <a:latin typeface="Open Sans"/>
              <a:ea typeface="Open Sans"/>
              <a:cs typeface="Open Sans"/>
              <a:sym typeface="Open Sans"/>
            </a:endParaRPr>
          </a:p>
          <a:p>
            <a:pPr indent="0" lvl="0" marL="0" rtl="0" algn="l">
              <a:spcBef>
                <a:spcPts val="2600"/>
              </a:spcBef>
              <a:spcAft>
                <a:spcPts val="0"/>
              </a:spcAft>
              <a:buNone/>
            </a:pPr>
            <a:r>
              <a:rPr lang="en-US" sz="1100">
                <a:solidFill>
                  <a:srgbClr val="111111"/>
                </a:solidFill>
                <a:highlight>
                  <a:srgbClr val="EEEEEE"/>
                </a:highlight>
                <a:latin typeface="Open Sans"/>
                <a:ea typeface="Open Sans"/>
                <a:cs typeface="Open Sans"/>
                <a:sym typeface="Open Sans"/>
              </a:rPr>
              <a:t>npm start</a:t>
            </a:r>
            <a:endParaRPr>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685801" y="685799"/>
            <a:ext cx="10820400" cy="4800601"/>
          </a:xfrm>
          <a:prstGeom prst="rect">
            <a:avLst/>
          </a:prstGeom>
          <a:noFill/>
          <a:ln>
            <a:noFill/>
          </a:ln>
        </p:spPr>
        <p:txBody>
          <a:bodyPr anchorCtr="0" anchor="t" bIns="45700" lIns="0" spcFirstLastPara="1" rIns="91425" wrap="square" tIns="45700">
            <a:noAutofit/>
          </a:bodyPr>
          <a:lstStyle/>
          <a:p>
            <a:pPr indent="0" lvl="0" marL="0" rtl="0" algn="ctr">
              <a:lnSpc>
                <a:spcPct val="88000"/>
              </a:lnSpc>
              <a:spcBef>
                <a:spcPts val="0"/>
              </a:spcBef>
              <a:spcAft>
                <a:spcPts val="0"/>
              </a:spcAft>
              <a:buClr>
                <a:schemeClr val="lt1"/>
              </a:buClr>
              <a:buSzPts val="12500"/>
              <a:buFont typeface="Proxima Nova Extrabold"/>
              <a:buNone/>
            </a:pPr>
            <a:br>
              <a:rPr lang="en-US"/>
            </a:br>
            <a:r>
              <a:rPr lang="en-US"/>
              <a:t>THANK YOU</a:t>
            </a:r>
            <a:endParaRPr/>
          </a:p>
        </p:txBody>
      </p:sp>
      <p:sp>
        <p:nvSpPr>
          <p:cNvPr id="363" name="Google Shape;363;p53"/>
          <p:cNvSpPr txBox="1"/>
          <p:nvPr>
            <p:ph idx="1" type="body"/>
          </p:nvPr>
        </p:nvSpPr>
        <p:spPr>
          <a:xfrm>
            <a:off x="685800" y="5915025"/>
            <a:ext cx="3467100" cy="295275"/>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AutoNum type="arabicPeriod"/>
            </a:pPr>
            <a:r>
              <a:rPr lang="en-US"/>
              <a:t>Repetitive Tasks</a:t>
            </a:r>
            <a:endParaRPr/>
          </a:p>
        </p:txBody>
      </p:sp>
      <p:sp>
        <p:nvSpPr>
          <p:cNvPr id="211" name="Google Shape;211;p33"/>
          <p:cNvSpPr txBox="1"/>
          <p:nvPr>
            <p:ph idx="1" type="body"/>
          </p:nvPr>
        </p:nvSpPr>
        <p:spPr>
          <a:xfrm>
            <a:off x="113500" y="2304100"/>
            <a:ext cx="6053700" cy="1583700"/>
          </a:xfrm>
          <a:prstGeom prst="rect">
            <a:avLst/>
          </a:prstGeom>
          <a:noFill/>
          <a:ln>
            <a:noFill/>
          </a:ln>
        </p:spPr>
        <p:txBody>
          <a:bodyPr anchorCtr="0" anchor="t" bIns="45700" lIns="0" spcFirstLastPara="1" rIns="91425" wrap="square" tIns="45700">
            <a:noAutofit/>
          </a:bodyPr>
          <a:lstStyle/>
          <a:p>
            <a:pPr indent="0" lvl="0" marL="495300" marR="139700" rtl="0" algn="l">
              <a:lnSpc>
                <a:spcPct val="121428"/>
              </a:lnSpc>
              <a:spcBef>
                <a:spcPts val="0"/>
              </a:spcBef>
              <a:spcAft>
                <a:spcPts val="0"/>
              </a:spcAft>
              <a:buClr>
                <a:schemeClr val="dk1"/>
              </a:buClr>
              <a:buSzPts val="1100"/>
              <a:buFont typeface="Arial"/>
              <a:buNone/>
            </a:pPr>
            <a:r>
              <a:rPr lang="en-US" sz="1400">
                <a:solidFill>
                  <a:srgbClr val="999999"/>
                </a:solidFill>
                <a:highlight>
                  <a:srgbClr val="F5F2F0"/>
                </a:highlight>
                <a:latin typeface="Courier New"/>
                <a:ea typeface="Courier New"/>
                <a:cs typeface="Courier New"/>
                <a:sym typeface="Courier New"/>
              </a:rPr>
              <a:t>&lt;</a:t>
            </a:r>
            <a:r>
              <a:rPr lang="en-US" sz="1400">
                <a:solidFill>
                  <a:srgbClr val="990055"/>
                </a:solidFill>
                <a:highlight>
                  <a:srgbClr val="F5F2F0"/>
                </a:highlight>
                <a:latin typeface="Courier New"/>
                <a:ea typeface="Courier New"/>
                <a:cs typeface="Courier New"/>
                <a:sym typeface="Courier New"/>
              </a:rPr>
              <a:t>script </a:t>
            </a:r>
            <a:r>
              <a:rPr lang="en-US" sz="1400">
                <a:solidFill>
                  <a:srgbClr val="669900"/>
                </a:solidFill>
                <a:highlight>
                  <a:srgbClr val="F5F2F0"/>
                </a:highlight>
                <a:latin typeface="Courier New"/>
                <a:ea typeface="Courier New"/>
                <a:cs typeface="Courier New"/>
                <a:sym typeface="Courier New"/>
              </a:rPr>
              <a:t>src</a:t>
            </a:r>
            <a:r>
              <a:rPr lang="en-US" sz="1400">
                <a:solidFill>
                  <a:srgbClr val="999999"/>
                </a:solidFill>
                <a:highlight>
                  <a:srgbClr val="F5F2F0"/>
                </a:highlight>
                <a:latin typeface="Courier New"/>
                <a:ea typeface="Courier New"/>
                <a:cs typeface="Courier New"/>
                <a:sym typeface="Courier New"/>
              </a:rPr>
              <a:t>="</a:t>
            </a:r>
            <a:r>
              <a:rPr lang="en-US" sz="1400">
                <a:solidFill>
                  <a:srgbClr val="0077AA"/>
                </a:solidFill>
                <a:highlight>
                  <a:srgbClr val="F5F2F0"/>
                </a:highlight>
                <a:latin typeface="Courier New"/>
                <a:ea typeface="Courier New"/>
                <a:cs typeface="Courier New"/>
                <a:sym typeface="Courier New"/>
              </a:rPr>
              <a:t>/path/to/script1.js</a:t>
            </a:r>
            <a:r>
              <a:rPr lang="en-US" sz="1400">
                <a:solidFill>
                  <a:srgbClr val="999999"/>
                </a:solidFill>
                <a:highlight>
                  <a:srgbClr val="F5F2F0"/>
                </a:highlight>
                <a:latin typeface="Courier New"/>
                <a:ea typeface="Courier New"/>
                <a:cs typeface="Courier New"/>
                <a:sym typeface="Courier New"/>
              </a:rPr>
              <a:t>"&gt;&lt;/</a:t>
            </a:r>
            <a:r>
              <a:rPr lang="en-US" sz="1400">
                <a:solidFill>
                  <a:srgbClr val="990055"/>
                </a:solidFill>
                <a:highlight>
                  <a:srgbClr val="F5F2F0"/>
                </a:highlight>
                <a:latin typeface="Courier New"/>
                <a:ea typeface="Courier New"/>
                <a:cs typeface="Courier New"/>
                <a:sym typeface="Courier New"/>
              </a:rPr>
              <a:t>script</a:t>
            </a:r>
            <a:r>
              <a:rPr lang="en-US" sz="1400">
                <a:solidFill>
                  <a:srgbClr val="999999"/>
                </a:solidFill>
                <a:highlight>
                  <a:srgbClr val="F5F2F0"/>
                </a:highlight>
                <a:latin typeface="Courier New"/>
                <a:ea typeface="Courier New"/>
                <a:cs typeface="Courier New"/>
                <a:sym typeface="Courier New"/>
              </a:rPr>
              <a:t>&gt;</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400">
                <a:solidFill>
                  <a:srgbClr val="999999"/>
                </a:solidFill>
                <a:highlight>
                  <a:srgbClr val="F5F2F0"/>
                </a:highlight>
                <a:latin typeface="Courier New"/>
                <a:ea typeface="Courier New"/>
                <a:cs typeface="Courier New"/>
                <a:sym typeface="Courier New"/>
              </a:rPr>
              <a:t>&lt;</a:t>
            </a:r>
            <a:r>
              <a:rPr lang="en-US" sz="1400">
                <a:solidFill>
                  <a:srgbClr val="990055"/>
                </a:solidFill>
                <a:highlight>
                  <a:srgbClr val="F5F2F0"/>
                </a:highlight>
                <a:latin typeface="Courier New"/>
                <a:ea typeface="Courier New"/>
                <a:cs typeface="Courier New"/>
                <a:sym typeface="Courier New"/>
              </a:rPr>
              <a:t>script </a:t>
            </a:r>
            <a:r>
              <a:rPr lang="en-US" sz="1400">
                <a:solidFill>
                  <a:srgbClr val="669900"/>
                </a:solidFill>
                <a:highlight>
                  <a:srgbClr val="F5F2F0"/>
                </a:highlight>
                <a:latin typeface="Courier New"/>
                <a:ea typeface="Courier New"/>
                <a:cs typeface="Courier New"/>
                <a:sym typeface="Courier New"/>
              </a:rPr>
              <a:t>src</a:t>
            </a:r>
            <a:r>
              <a:rPr lang="en-US" sz="1400">
                <a:solidFill>
                  <a:srgbClr val="999999"/>
                </a:solidFill>
                <a:highlight>
                  <a:srgbClr val="F5F2F0"/>
                </a:highlight>
                <a:latin typeface="Courier New"/>
                <a:ea typeface="Courier New"/>
                <a:cs typeface="Courier New"/>
                <a:sym typeface="Courier New"/>
              </a:rPr>
              <a:t>="</a:t>
            </a:r>
            <a:r>
              <a:rPr lang="en-US" sz="1400">
                <a:solidFill>
                  <a:srgbClr val="0077AA"/>
                </a:solidFill>
                <a:highlight>
                  <a:srgbClr val="F5F2F0"/>
                </a:highlight>
                <a:latin typeface="Courier New"/>
                <a:ea typeface="Courier New"/>
                <a:cs typeface="Courier New"/>
                <a:sym typeface="Courier New"/>
              </a:rPr>
              <a:t>/path/to/script2.js</a:t>
            </a:r>
            <a:r>
              <a:rPr lang="en-US" sz="1400">
                <a:solidFill>
                  <a:srgbClr val="999999"/>
                </a:solidFill>
                <a:highlight>
                  <a:srgbClr val="F5F2F0"/>
                </a:highlight>
                <a:latin typeface="Courier New"/>
                <a:ea typeface="Courier New"/>
                <a:cs typeface="Courier New"/>
                <a:sym typeface="Courier New"/>
              </a:rPr>
              <a:t>"&gt;&lt;/</a:t>
            </a:r>
            <a:r>
              <a:rPr lang="en-US" sz="1400">
                <a:solidFill>
                  <a:srgbClr val="990055"/>
                </a:solidFill>
                <a:highlight>
                  <a:srgbClr val="F5F2F0"/>
                </a:highlight>
                <a:latin typeface="Courier New"/>
                <a:ea typeface="Courier New"/>
                <a:cs typeface="Courier New"/>
                <a:sym typeface="Courier New"/>
              </a:rPr>
              <a:t>script</a:t>
            </a:r>
            <a:r>
              <a:rPr lang="en-US" sz="1400">
                <a:solidFill>
                  <a:srgbClr val="999999"/>
                </a:solidFill>
                <a:highlight>
                  <a:srgbClr val="F5F2F0"/>
                </a:highlight>
                <a:latin typeface="Courier New"/>
                <a:ea typeface="Courier New"/>
                <a:cs typeface="Courier New"/>
                <a:sym typeface="Courier New"/>
              </a:rPr>
              <a:t>&gt;</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400">
                <a:solidFill>
                  <a:srgbClr val="999999"/>
                </a:solidFill>
                <a:highlight>
                  <a:srgbClr val="F5F2F0"/>
                </a:highlight>
                <a:latin typeface="Courier New"/>
                <a:ea typeface="Courier New"/>
                <a:cs typeface="Courier New"/>
                <a:sym typeface="Courier New"/>
              </a:rPr>
              <a:t>&lt;</a:t>
            </a:r>
            <a:r>
              <a:rPr lang="en-US" sz="1400">
                <a:solidFill>
                  <a:srgbClr val="990055"/>
                </a:solidFill>
                <a:highlight>
                  <a:srgbClr val="F5F2F0"/>
                </a:highlight>
                <a:latin typeface="Courier New"/>
                <a:ea typeface="Courier New"/>
                <a:cs typeface="Courier New"/>
                <a:sym typeface="Courier New"/>
              </a:rPr>
              <a:t>script </a:t>
            </a:r>
            <a:r>
              <a:rPr lang="en-US" sz="1400">
                <a:solidFill>
                  <a:srgbClr val="669900"/>
                </a:solidFill>
                <a:highlight>
                  <a:srgbClr val="F5F2F0"/>
                </a:highlight>
                <a:latin typeface="Courier New"/>
                <a:ea typeface="Courier New"/>
                <a:cs typeface="Courier New"/>
                <a:sym typeface="Courier New"/>
              </a:rPr>
              <a:t>src</a:t>
            </a:r>
            <a:r>
              <a:rPr lang="en-US" sz="1400">
                <a:solidFill>
                  <a:srgbClr val="999999"/>
                </a:solidFill>
                <a:highlight>
                  <a:srgbClr val="F5F2F0"/>
                </a:highlight>
                <a:latin typeface="Courier New"/>
                <a:ea typeface="Courier New"/>
                <a:cs typeface="Courier New"/>
                <a:sym typeface="Courier New"/>
              </a:rPr>
              <a:t>="</a:t>
            </a:r>
            <a:r>
              <a:rPr lang="en-US" sz="1400">
                <a:solidFill>
                  <a:srgbClr val="0077AA"/>
                </a:solidFill>
                <a:highlight>
                  <a:srgbClr val="F5F2F0"/>
                </a:highlight>
                <a:latin typeface="Courier New"/>
                <a:ea typeface="Courier New"/>
                <a:cs typeface="Courier New"/>
                <a:sym typeface="Courier New"/>
              </a:rPr>
              <a:t>/path/to/script3.js</a:t>
            </a:r>
            <a:r>
              <a:rPr lang="en-US" sz="1400">
                <a:solidFill>
                  <a:srgbClr val="999999"/>
                </a:solidFill>
                <a:highlight>
                  <a:srgbClr val="F5F2F0"/>
                </a:highlight>
                <a:latin typeface="Courier New"/>
                <a:ea typeface="Courier New"/>
                <a:cs typeface="Courier New"/>
                <a:sym typeface="Courier New"/>
              </a:rPr>
              <a:t>"&gt;&lt;/</a:t>
            </a:r>
            <a:r>
              <a:rPr lang="en-US" sz="1400">
                <a:solidFill>
                  <a:srgbClr val="990055"/>
                </a:solidFill>
                <a:highlight>
                  <a:srgbClr val="F5F2F0"/>
                </a:highlight>
                <a:latin typeface="Courier New"/>
                <a:ea typeface="Courier New"/>
                <a:cs typeface="Courier New"/>
                <a:sym typeface="Courier New"/>
              </a:rPr>
              <a:t>script</a:t>
            </a:r>
            <a:r>
              <a:rPr lang="en-US" sz="1400">
                <a:solidFill>
                  <a:srgbClr val="999999"/>
                </a:solidFill>
                <a:highlight>
                  <a:srgbClr val="F5F2F0"/>
                </a:highlight>
                <a:latin typeface="Courier New"/>
                <a:ea typeface="Courier New"/>
                <a:cs typeface="Courier New"/>
                <a:sym typeface="Courier New"/>
              </a:rPr>
              <a:t>&gt;</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400">
                <a:solidFill>
                  <a:srgbClr val="999999"/>
                </a:solidFill>
                <a:highlight>
                  <a:srgbClr val="F5F2F0"/>
                </a:highlight>
                <a:latin typeface="Courier New"/>
                <a:ea typeface="Courier New"/>
                <a:cs typeface="Courier New"/>
                <a:sym typeface="Courier New"/>
              </a:rPr>
              <a:t>&lt;</a:t>
            </a:r>
            <a:r>
              <a:rPr lang="en-US" sz="1400">
                <a:solidFill>
                  <a:srgbClr val="990055"/>
                </a:solidFill>
                <a:highlight>
                  <a:srgbClr val="F5F2F0"/>
                </a:highlight>
                <a:latin typeface="Courier New"/>
                <a:ea typeface="Courier New"/>
                <a:cs typeface="Courier New"/>
                <a:sym typeface="Courier New"/>
              </a:rPr>
              <a:t>script </a:t>
            </a:r>
            <a:r>
              <a:rPr lang="en-US" sz="1400">
                <a:solidFill>
                  <a:srgbClr val="669900"/>
                </a:solidFill>
                <a:highlight>
                  <a:srgbClr val="F5F2F0"/>
                </a:highlight>
                <a:latin typeface="Courier New"/>
                <a:ea typeface="Courier New"/>
                <a:cs typeface="Courier New"/>
                <a:sym typeface="Courier New"/>
              </a:rPr>
              <a:t>src</a:t>
            </a:r>
            <a:r>
              <a:rPr lang="en-US" sz="1400">
                <a:solidFill>
                  <a:srgbClr val="999999"/>
                </a:solidFill>
                <a:highlight>
                  <a:srgbClr val="F5F2F0"/>
                </a:highlight>
                <a:latin typeface="Courier New"/>
                <a:ea typeface="Courier New"/>
                <a:cs typeface="Courier New"/>
                <a:sym typeface="Courier New"/>
              </a:rPr>
              <a:t>="</a:t>
            </a:r>
            <a:r>
              <a:rPr lang="en-US" sz="1400">
                <a:solidFill>
                  <a:srgbClr val="0077AA"/>
                </a:solidFill>
                <a:highlight>
                  <a:srgbClr val="F5F2F0"/>
                </a:highlight>
                <a:latin typeface="Courier New"/>
                <a:ea typeface="Courier New"/>
                <a:cs typeface="Courier New"/>
                <a:sym typeface="Courier New"/>
              </a:rPr>
              <a:t>/path/to/script4.js</a:t>
            </a:r>
            <a:r>
              <a:rPr lang="en-US" sz="1400">
                <a:solidFill>
                  <a:srgbClr val="999999"/>
                </a:solidFill>
                <a:highlight>
                  <a:srgbClr val="F5F2F0"/>
                </a:highlight>
                <a:latin typeface="Courier New"/>
                <a:ea typeface="Courier New"/>
                <a:cs typeface="Courier New"/>
                <a:sym typeface="Courier New"/>
              </a:rPr>
              <a:t>"&gt;&lt;/</a:t>
            </a:r>
            <a:r>
              <a:rPr lang="en-US" sz="1400">
                <a:solidFill>
                  <a:srgbClr val="990055"/>
                </a:solidFill>
                <a:highlight>
                  <a:srgbClr val="F5F2F0"/>
                </a:highlight>
                <a:latin typeface="Courier New"/>
                <a:ea typeface="Courier New"/>
                <a:cs typeface="Courier New"/>
                <a:sym typeface="Courier New"/>
              </a:rPr>
              <a:t>script</a:t>
            </a:r>
            <a:r>
              <a:rPr lang="en-US" sz="1400">
                <a:solidFill>
                  <a:srgbClr val="999999"/>
                </a:solidFill>
                <a:highlight>
                  <a:srgbClr val="F5F2F0"/>
                </a:highlight>
                <a:latin typeface="Courier New"/>
                <a:ea typeface="Courier New"/>
                <a:cs typeface="Courier New"/>
                <a:sym typeface="Courier New"/>
              </a:rPr>
              <a:t>&gt;</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Clr>
                <a:schemeClr val="dk1"/>
              </a:buClr>
              <a:buSzPts val="1100"/>
              <a:buFont typeface="Arial"/>
              <a:buNone/>
            </a:pPr>
            <a:r>
              <a:rPr lang="en-US" sz="1400">
                <a:solidFill>
                  <a:srgbClr val="999999"/>
                </a:solidFill>
                <a:highlight>
                  <a:srgbClr val="F5F2F0"/>
                </a:highlight>
                <a:latin typeface="Courier New"/>
                <a:ea typeface="Courier New"/>
                <a:cs typeface="Courier New"/>
                <a:sym typeface="Courier New"/>
              </a:rPr>
              <a:t>&lt;</a:t>
            </a:r>
            <a:r>
              <a:rPr lang="en-US" sz="1400">
                <a:solidFill>
                  <a:srgbClr val="990055"/>
                </a:solidFill>
                <a:highlight>
                  <a:srgbClr val="F5F2F0"/>
                </a:highlight>
                <a:latin typeface="Courier New"/>
                <a:ea typeface="Courier New"/>
                <a:cs typeface="Courier New"/>
                <a:sym typeface="Courier New"/>
              </a:rPr>
              <a:t>script </a:t>
            </a:r>
            <a:r>
              <a:rPr lang="en-US" sz="1400">
                <a:solidFill>
                  <a:srgbClr val="669900"/>
                </a:solidFill>
                <a:highlight>
                  <a:srgbClr val="F5F2F0"/>
                </a:highlight>
                <a:latin typeface="Courier New"/>
                <a:ea typeface="Courier New"/>
                <a:cs typeface="Courier New"/>
                <a:sym typeface="Courier New"/>
              </a:rPr>
              <a:t>src</a:t>
            </a:r>
            <a:r>
              <a:rPr lang="en-US" sz="1400">
                <a:solidFill>
                  <a:srgbClr val="999999"/>
                </a:solidFill>
                <a:highlight>
                  <a:srgbClr val="F5F2F0"/>
                </a:highlight>
                <a:latin typeface="Courier New"/>
                <a:ea typeface="Courier New"/>
                <a:cs typeface="Courier New"/>
                <a:sym typeface="Courier New"/>
              </a:rPr>
              <a:t>="</a:t>
            </a:r>
            <a:r>
              <a:rPr lang="en-US" sz="1400">
                <a:solidFill>
                  <a:srgbClr val="0077AA"/>
                </a:solidFill>
                <a:highlight>
                  <a:srgbClr val="F5F2F0"/>
                </a:highlight>
                <a:latin typeface="Courier New"/>
                <a:ea typeface="Courier New"/>
                <a:cs typeface="Courier New"/>
                <a:sym typeface="Courier New"/>
              </a:rPr>
              <a:t>/path/to/script5.js</a:t>
            </a:r>
            <a:r>
              <a:rPr lang="en-US" sz="1400">
                <a:solidFill>
                  <a:srgbClr val="999999"/>
                </a:solidFill>
                <a:highlight>
                  <a:srgbClr val="F5F2F0"/>
                </a:highlight>
                <a:latin typeface="Courier New"/>
                <a:ea typeface="Courier New"/>
                <a:cs typeface="Courier New"/>
                <a:sym typeface="Courier New"/>
              </a:rPr>
              <a:t>"&gt;&lt;/</a:t>
            </a:r>
            <a:r>
              <a:rPr lang="en-US" sz="1400">
                <a:solidFill>
                  <a:srgbClr val="990055"/>
                </a:solidFill>
                <a:highlight>
                  <a:srgbClr val="F5F2F0"/>
                </a:highlight>
                <a:latin typeface="Courier New"/>
                <a:ea typeface="Courier New"/>
                <a:cs typeface="Courier New"/>
                <a:sym typeface="Courier New"/>
              </a:rPr>
              <a:t>script</a:t>
            </a:r>
            <a:r>
              <a:rPr lang="en-US" sz="1400">
                <a:solidFill>
                  <a:srgbClr val="999999"/>
                </a:solidFill>
                <a:highlight>
                  <a:srgbClr val="F5F2F0"/>
                </a:highlight>
                <a:latin typeface="Courier New"/>
                <a:ea typeface="Courier New"/>
                <a:cs typeface="Courier New"/>
                <a:sym typeface="Courier New"/>
              </a:rPr>
              <a:t>&gt;</a:t>
            </a:r>
            <a:endParaRPr sz="1400">
              <a:solidFill>
                <a:srgbClr val="999999"/>
              </a:solidFill>
              <a:highlight>
                <a:srgbClr val="F5F2F0"/>
              </a:highlight>
              <a:latin typeface="Courier New"/>
              <a:ea typeface="Courier New"/>
              <a:cs typeface="Courier New"/>
              <a:sym typeface="Courier New"/>
            </a:endParaRPr>
          </a:p>
        </p:txBody>
      </p:sp>
      <p:sp>
        <p:nvSpPr>
          <p:cNvPr id="212" name="Google Shape;212;p33"/>
          <p:cNvSpPr txBox="1"/>
          <p:nvPr>
            <p:ph type="title"/>
          </p:nvPr>
        </p:nvSpPr>
        <p:spPr>
          <a:xfrm>
            <a:off x="1144100" y="1263051"/>
            <a:ext cx="108204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Char char="-"/>
            </a:pPr>
            <a:r>
              <a:rPr lang="en-US"/>
              <a:t>Concatenating Javascript</a:t>
            </a:r>
            <a:endParaRPr/>
          </a:p>
        </p:txBody>
      </p:sp>
      <p:sp>
        <p:nvSpPr>
          <p:cNvPr id="213" name="Google Shape;213;p33"/>
          <p:cNvSpPr txBox="1"/>
          <p:nvPr/>
        </p:nvSpPr>
        <p:spPr>
          <a:xfrm>
            <a:off x="6093250" y="2511300"/>
            <a:ext cx="5984700" cy="419400"/>
          </a:xfrm>
          <a:prstGeom prst="rect">
            <a:avLst/>
          </a:prstGeom>
          <a:noFill/>
          <a:ln>
            <a:noFill/>
          </a:ln>
        </p:spPr>
        <p:txBody>
          <a:bodyPr anchorCtr="0" anchor="t" bIns="91425" lIns="91425" spcFirstLastPara="1" rIns="91425" wrap="square" tIns="91425">
            <a:noAutofit/>
          </a:bodyPr>
          <a:lstStyle/>
          <a:p>
            <a:pPr indent="0" lvl="0" marL="495300" marR="139700" rtl="0" algn="l">
              <a:lnSpc>
                <a:spcPct val="121428"/>
              </a:lnSpc>
              <a:spcBef>
                <a:spcPts val="0"/>
              </a:spcBef>
              <a:spcAft>
                <a:spcPts val="0"/>
              </a:spcAft>
              <a:buNone/>
            </a:pPr>
            <a:r>
              <a:rPr lang="en-US">
                <a:solidFill>
                  <a:srgbClr val="999999"/>
                </a:solidFill>
                <a:highlight>
                  <a:srgbClr val="F5F2F0"/>
                </a:highlight>
                <a:latin typeface="Courier New"/>
                <a:ea typeface="Courier New"/>
                <a:cs typeface="Courier New"/>
                <a:sym typeface="Courier New"/>
              </a:rPr>
              <a:t>&lt;</a:t>
            </a:r>
            <a:r>
              <a:rPr lang="en-US">
                <a:solidFill>
                  <a:srgbClr val="990055"/>
                </a:solidFill>
                <a:highlight>
                  <a:srgbClr val="F5F2F0"/>
                </a:highlight>
                <a:latin typeface="Courier New"/>
                <a:ea typeface="Courier New"/>
                <a:cs typeface="Courier New"/>
                <a:sym typeface="Courier New"/>
              </a:rPr>
              <a:t>script </a:t>
            </a:r>
            <a:r>
              <a:rPr lang="en-US">
                <a:solidFill>
                  <a:srgbClr val="669900"/>
                </a:solidFill>
                <a:highlight>
                  <a:srgbClr val="F5F2F0"/>
                </a:highlight>
                <a:latin typeface="Courier New"/>
                <a:ea typeface="Courier New"/>
                <a:cs typeface="Courier New"/>
                <a:sym typeface="Courier New"/>
              </a:rPr>
              <a:t>src</a:t>
            </a:r>
            <a:r>
              <a:rPr lang="en-US">
                <a:solidFill>
                  <a:srgbClr val="999999"/>
                </a:solidFill>
                <a:highlight>
                  <a:srgbClr val="F5F2F0"/>
                </a:highlight>
                <a:latin typeface="Courier New"/>
                <a:ea typeface="Courier New"/>
                <a:cs typeface="Courier New"/>
                <a:sym typeface="Courier New"/>
              </a:rPr>
              <a:t>="</a:t>
            </a:r>
            <a:r>
              <a:rPr lang="en-US">
                <a:solidFill>
                  <a:srgbClr val="0077AA"/>
                </a:solidFill>
                <a:highlight>
                  <a:srgbClr val="F5F2F0"/>
                </a:highlight>
                <a:latin typeface="Courier New"/>
                <a:ea typeface="Courier New"/>
                <a:cs typeface="Courier New"/>
                <a:sym typeface="Courier New"/>
              </a:rPr>
              <a:t>bundle.js</a:t>
            </a:r>
            <a:r>
              <a:rPr lang="en-US">
                <a:solidFill>
                  <a:srgbClr val="999999"/>
                </a:solidFill>
                <a:highlight>
                  <a:srgbClr val="F5F2F0"/>
                </a:highlight>
                <a:latin typeface="Courier New"/>
                <a:ea typeface="Courier New"/>
                <a:cs typeface="Courier New"/>
                <a:sym typeface="Courier New"/>
              </a:rPr>
              <a:t>"&gt;&lt;/</a:t>
            </a:r>
            <a:r>
              <a:rPr lang="en-US">
                <a:solidFill>
                  <a:srgbClr val="990055"/>
                </a:solidFill>
                <a:highlight>
                  <a:srgbClr val="F5F2F0"/>
                </a:highlight>
                <a:latin typeface="Courier New"/>
                <a:ea typeface="Courier New"/>
                <a:cs typeface="Courier New"/>
                <a:sym typeface="Courier New"/>
              </a:rPr>
              <a:t>script</a:t>
            </a:r>
            <a:r>
              <a:rPr lang="en-US">
                <a:solidFill>
                  <a:srgbClr val="999999"/>
                </a:solidFill>
                <a:highlight>
                  <a:srgbClr val="F5F2F0"/>
                </a:highlight>
                <a:latin typeface="Courier New"/>
                <a:ea typeface="Courier New"/>
                <a:cs typeface="Courier New"/>
                <a:sym typeface="Courier New"/>
              </a:rPr>
              <a:t>&gt;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AutoNum type="arabicPeriod"/>
            </a:pPr>
            <a:r>
              <a:rPr lang="en-US"/>
              <a:t>Repetitive Tasks</a:t>
            </a:r>
            <a:endParaRPr/>
          </a:p>
        </p:txBody>
      </p:sp>
      <p:sp>
        <p:nvSpPr>
          <p:cNvPr id="219" name="Google Shape;219;p34"/>
          <p:cNvSpPr txBox="1"/>
          <p:nvPr>
            <p:ph idx="1" type="body"/>
          </p:nvPr>
        </p:nvSpPr>
        <p:spPr>
          <a:xfrm>
            <a:off x="-138150" y="2336100"/>
            <a:ext cx="6867900" cy="2185800"/>
          </a:xfrm>
          <a:prstGeom prst="rect">
            <a:avLst/>
          </a:prstGeom>
          <a:noFill/>
          <a:ln>
            <a:noFill/>
          </a:ln>
        </p:spPr>
        <p:txBody>
          <a:bodyPr anchorCtr="0" anchor="t" bIns="45700" lIns="0" spcFirstLastPara="1" rIns="91425" wrap="square" tIns="45700">
            <a:noAutofit/>
          </a:bodyPr>
          <a:lstStyle/>
          <a:p>
            <a:pPr indent="0" lvl="0" marL="495300" marR="139700" rtl="0" algn="l">
              <a:lnSpc>
                <a:spcPct val="121428"/>
              </a:lnSpc>
              <a:spcBef>
                <a:spcPts val="0"/>
              </a:spcBef>
              <a:spcAft>
                <a:spcPts val="0"/>
              </a:spcAft>
              <a:buNone/>
            </a:pPr>
            <a:r>
              <a:rPr lang="en-US" sz="1400">
                <a:solidFill>
                  <a:srgbClr val="999999"/>
                </a:solidFill>
                <a:highlight>
                  <a:srgbClr val="F5F2F0"/>
                </a:highlight>
                <a:latin typeface="Courier New"/>
                <a:ea typeface="Courier New"/>
                <a:cs typeface="Courier New"/>
                <a:sym typeface="Courier New"/>
              </a:rPr>
              <a:t>.example {</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400">
                <a:solidFill>
                  <a:srgbClr val="999999"/>
                </a:solidFill>
                <a:highlight>
                  <a:srgbClr val="F5F2F0"/>
                </a:highlight>
                <a:latin typeface="Courier New"/>
                <a:ea typeface="Courier New"/>
                <a:cs typeface="Courier New"/>
                <a:sym typeface="Courier New"/>
              </a:rPr>
              <a:t>    display: grid;</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400">
                <a:solidFill>
                  <a:srgbClr val="999999"/>
                </a:solidFill>
                <a:highlight>
                  <a:srgbClr val="F5F2F0"/>
                </a:highlight>
                <a:latin typeface="Courier New"/>
                <a:ea typeface="Courier New"/>
                <a:cs typeface="Courier New"/>
                <a:sym typeface="Courier New"/>
              </a:rPr>
              <a:t>    transition: all .5s;</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400">
                <a:solidFill>
                  <a:srgbClr val="999999"/>
                </a:solidFill>
                <a:highlight>
                  <a:srgbClr val="F5F2F0"/>
                </a:highlight>
                <a:latin typeface="Courier New"/>
                <a:ea typeface="Courier New"/>
                <a:cs typeface="Courier New"/>
                <a:sym typeface="Courier New"/>
              </a:rPr>
              <a:t>    user-select: none;</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400">
                <a:solidFill>
                  <a:srgbClr val="999999"/>
                </a:solidFill>
                <a:highlight>
                  <a:srgbClr val="F5F2F0"/>
                </a:highlight>
                <a:latin typeface="Courier New"/>
                <a:ea typeface="Courier New"/>
                <a:cs typeface="Courier New"/>
                <a:sym typeface="Courier New"/>
              </a:rPr>
              <a:t>    background: linear-gradient(to bottom, white, black);</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400">
                <a:solidFill>
                  <a:srgbClr val="999999"/>
                </a:solidFill>
                <a:highlight>
                  <a:srgbClr val="F5F2F0"/>
                </a:highlight>
                <a:latin typeface="Courier New"/>
                <a:ea typeface="Courier New"/>
                <a:cs typeface="Courier New"/>
                <a:sym typeface="Courier New"/>
              </a:rPr>
              <a:t>}</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t/>
            </a:r>
            <a:endParaRPr sz="1400">
              <a:solidFill>
                <a:srgbClr val="999999"/>
              </a:solidFill>
              <a:highlight>
                <a:srgbClr val="F5F2F0"/>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t/>
            </a:r>
            <a:endParaRPr sz="1400">
              <a:solidFill>
                <a:srgbClr val="999999"/>
              </a:solidFill>
              <a:highlight>
                <a:srgbClr val="F5F2F0"/>
              </a:highlight>
              <a:latin typeface="Courier New"/>
              <a:ea typeface="Courier New"/>
              <a:cs typeface="Courier New"/>
              <a:sym typeface="Courier New"/>
            </a:endParaRPr>
          </a:p>
        </p:txBody>
      </p:sp>
      <p:sp>
        <p:nvSpPr>
          <p:cNvPr id="220" name="Google Shape;220;p34"/>
          <p:cNvSpPr txBox="1"/>
          <p:nvPr>
            <p:ph type="title"/>
          </p:nvPr>
        </p:nvSpPr>
        <p:spPr>
          <a:xfrm>
            <a:off x="1144100" y="1263051"/>
            <a:ext cx="108204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Char char="-"/>
            </a:pPr>
            <a:r>
              <a:rPr lang="en-US"/>
              <a:t>Prefixing CSS</a:t>
            </a:r>
            <a:endParaRPr/>
          </a:p>
        </p:txBody>
      </p:sp>
      <p:sp>
        <p:nvSpPr>
          <p:cNvPr id="221" name="Google Shape;221;p34"/>
          <p:cNvSpPr txBox="1"/>
          <p:nvPr/>
        </p:nvSpPr>
        <p:spPr>
          <a:xfrm>
            <a:off x="6053775" y="1948850"/>
            <a:ext cx="6241200" cy="3730500"/>
          </a:xfrm>
          <a:prstGeom prst="rect">
            <a:avLst/>
          </a:prstGeom>
          <a:noFill/>
          <a:ln>
            <a:noFill/>
          </a:ln>
        </p:spPr>
        <p:txBody>
          <a:bodyPr anchorCtr="0" anchor="t" bIns="91425" lIns="91425" spcFirstLastPara="1" rIns="91425" wrap="square" tIns="91425">
            <a:noAutofit/>
          </a:bodyPr>
          <a:lstStyle/>
          <a:p>
            <a:pPr indent="0" lvl="0" marL="495300" marR="139700" rtl="0" algn="l">
              <a:lnSpc>
                <a:spcPct val="121428"/>
              </a:lnSpc>
              <a:spcBef>
                <a:spcPts val="0"/>
              </a:spcBef>
              <a:spcAft>
                <a:spcPts val="0"/>
              </a:spcAft>
              <a:buNone/>
            </a:pPr>
            <a:r>
              <a:rPr lang="en-US" sz="1200">
                <a:solidFill>
                  <a:srgbClr val="669900"/>
                </a:solidFill>
                <a:highlight>
                  <a:srgbClr val="EEEEEE"/>
                </a:highlight>
                <a:latin typeface="Courier New"/>
                <a:ea typeface="Courier New"/>
                <a:cs typeface="Courier New"/>
                <a:sym typeface="Courier New"/>
              </a:rPr>
              <a:t>.example </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display</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-ms-grid</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display</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grid</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-webkit-transition</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all .5s</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-o-transition</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all .5s</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transition</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all .5s</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-webkit-user-select</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none</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-moz-user-select</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none</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-ms-user-select</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none</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user-select</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none</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background</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t>
            </a:r>
            <a:r>
              <a:rPr lang="en-US" sz="1200">
                <a:solidFill>
                  <a:srgbClr val="DD4A68"/>
                </a:solidFill>
                <a:highlight>
                  <a:srgbClr val="EEEEEE"/>
                </a:highlight>
                <a:latin typeface="Courier New"/>
                <a:ea typeface="Courier New"/>
                <a:cs typeface="Courier New"/>
                <a:sym typeface="Courier New"/>
              </a:rPr>
              <a:t>-webkit-gradient</a:t>
            </a:r>
            <a:r>
              <a:rPr lang="en-US" sz="1200">
                <a:solidFill>
                  <a:schemeClr val="dk1"/>
                </a:solidFill>
                <a:highlight>
                  <a:srgbClr val="EEEEEE"/>
                </a:highlight>
                <a:latin typeface="Courier New"/>
                <a:ea typeface="Courier New"/>
                <a:cs typeface="Courier New"/>
                <a:sym typeface="Courier New"/>
              </a:rPr>
              <a:t>(linear, left top, left bottom, </a:t>
            </a:r>
            <a:r>
              <a:rPr lang="en-US" sz="1200">
                <a:solidFill>
                  <a:srgbClr val="DD4A68"/>
                </a:solidFill>
                <a:highlight>
                  <a:srgbClr val="EEEEEE"/>
                </a:highlight>
                <a:latin typeface="Courier New"/>
                <a:ea typeface="Courier New"/>
                <a:cs typeface="Courier New"/>
                <a:sym typeface="Courier New"/>
              </a:rPr>
              <a:t>from</a:t>
            </a:r>
            <a:r>
              <a:rPr lang="en-US" sz="1200">
                <a:solidFill>
                  <a:schemeClr val="dk1"/>
                </a:solidFill>
                <a:highlight>
                  <a:srgbClr val="EEEEEE"/>
                </a:highlight>
                <a:latin typeface="Courier New"/>
                <a:ea typeface="Courier New"/>
                <a:cs typeface="Courier New"/>
                <a:sym typeface="Courier New"/>
              </a:rPr>
              <a:t>(white), </a:t>
            </a:r>
            <a:r>
              <a:rPr lang="en-US" sz="1200">
                <a:solidFill>
                  <a:srgbClr val="DD4A68"/>
                </a:solidFill>
                <a:highlight>
                  <a:srgbClr val="EEEEEE"/>
                </a:highlight>
                <a:latin typeface="Courier New"/>
                <a:ea typeface="Courier New"/>
                <a:cs typeface="Courier New"/>
                <a:sym typeface="Courier New"/>
              </a:rPr>
              <a:t>to</a:t>
            </a:r>
            <a:r>
              <a:rPr lang="en-US" sz="1200">
                <a:solidFill>
                  <a:schemeClr val="dk1"/>
                </a:solidFill>
                <a:highlight>
                  <a:srgbClr val="EEEEEE"/>
                </a:highlight>
                <a:latin typeface="Courier New"/>
                <a:ea typeface="Courier New"/>
                <a:cs typeface="Courier New"/>
                <a:sym typeface="Courier New"/>
              </a:rPr>
              <a:t>(black))</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background</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t>
            </a:r>
            <a:r>
              <a:rPr lang="en-US" sz="1200">
                <a:solidFill>
                  <a:srgbClr val="DD4A68"/>
                </a:solidFill>
                <a:highlight>
                  <a:srgbClr val="EEEEEE"/>
                </a:highlight>
                <a:latin typeface="Courier New"/>
                <a:ea typeface="Courier New"/>
                <a:cs typeface="Courier New"/>
                <a:sym typeface="Courier New"/>
              </a:rPr>
              <a:t>-o-linear-gradient</a:t>
            </a:r>
            <a:r>
              <a:rPr lang="en-US" sz="1200">
                <a:solidFill>
                  <a:schemeClr val="dk1"/>
                </a:solidFill>
                <a:highlight>
                  <a:srgbClr val="EEEEEE"/>
                </a:highlight>
                <a:latin typeface="Courier New"/>
                <a:ea typeface="Courier New"/>
                <a:cs typeface="Courier New"/>
                <a:sym typeface="Courier New"/>
              </a:rPr>
              <a:t>(top, white, black)</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background</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t>
            </a:r>
            <a:r>
              <a:rPr lang="en-US" sz="1200">
                <a:solidFill>
                  <a:srgbClr val="DD4A68"/>
                </a:solidFill>
                <a:highlight>
                  <a:srgbClr val="EEEEEE"/>
                </a:highlight>
                <a:latin typeface="Courier New"/>
                <a:ea typeface="Courier New"/>
                <a:cs typeface="Courier New"/>
                <a:sym typeface="Courier New"/>
              </a:rPr>
              <a:t>linear-gradient</a:t>
            </a:r>
            <a:r>
              <a:rPr lang="en-US" sz="1200">
                <a:solidFill>
                  <a:schemeClr val="dk1"/>
                </a:solidFill>
                <a:highlight>
                  <a:srgbClr val="EEEEEE"/>
                </a:highlight>
                <a:latin typeface="Courier New"/>
                <a:ea typeface="Courier New"/>
                <a:cs typeface="Courier New"/>
                <a:sym typeface="Courier New"/>
              </a:rPr>
              <a:t>(to bottom, white, black)</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rgbClr val="999999"/>
                </a:solidFill>
                <a:highlight>
                  <a:srgbClr val="EEEEEE"/>
                </a:highlight>
                <a:latin typeface="Courier New"/>
                <a:ea typeface="Courier New"/>
                <a:cs typeface="Courier New"/>
                <a:sym typeface="Courier New"/>
              </a:rPr>
              <a:t>}</a:t>
            </a:r>
            <a:endParaRPr>
              <a:solidFill>
                <a:srgbClr val="999999"/>
              </a:solidFill>
              <a:highlight>
                <a:srgbClr val="F5F2F0"/>
              </a:highlight>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2. Utilities</a:t>
            </a:r>
            <a:endParaRPr/>
          </a:p>
        </p:txBody>
      </p:sp>
      <p:sp>
        <p:nvSpPr>
          <p:cNvPr id="227" name="Google Shape;227;p35"/>
          <p:cNvSpPr txBox="1"/>
          <p:nvPr>
            <p:ph type="title"/>
          </p:nvPr>
        </p:nvSpPr>
        <p:spPr>
          <a:xfrm>
            <a:off x="1144100" y="1263051"/>
            <a:ext cx="108204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Char char="-"/>
            </a:pPr>
            <a:r>
              <a:rPr lang="en-US"/>
              <a:t>Minify JS/CSS</a:t>
            </a:r>
            <a:endParaRPr/>
          </a:p>
        </p:txBody>
      </p:sp>
      <p:sp>
        <p:nvSpPr>
          <p:cNvPr id="228" name="Google Shape;228;p35"/>
          <p:cNvSpPr txBox="1"/>
          <p:nvPr/>
        </p:nvSpPr>
        <p:spPr>
          <a:xfrm>
            <a:off x="231875" y="2126450"/>
            <a:ext cx="6241200" cy="3730500"/>
          </a:xfrm>
          <a:prstGeom prst="rect">
            <a:avLst/>
          </a:prstGeom>
          <a:noFill/>
          <a:ln>
            <a:noFill/>
          </a:ln>
        </p:spPr>
        <p:txBody>
          <a:bodyPr anchorCtr="0" anchor="t" bIns="91425" lIns="91425" spcFirstLastPara="1" rIns="91425" wrap="square" tIns="91425">
            <a:noAutofit/>
          </a:bodyPr>
          <a:lstStyle/>
          <a:p>
            <a:pPr indent="0" lvl="0" marL="495300" marR="139700" rtl="0" algn="l">
              <a:lnSpc>
                <a:spcPct val="121428"/>
              </a:lnSpc>
              <a:spcBef>
                <a:spcPts val="0"/>
              </a:spcBef>
              <a:spcAft>
                <a:spcPts val="0"/>
              </a:spcAft>
              <a:buNone/>
            </a:pPr>
            <a:r>
              <a:rPr lang="en-US" sz="1200">
                <a:solidFill>
                  <a:srgbClr val="669900"/>
                </a:solidFill>
                <a:highlight>
                  <a:srgbClr val="EEEEEE"/>
                </a:highlight>
                <a:latin typeface="Courier New"/>
                <a:ea typeface="Courier New"/>
                <a:cs typeface="Courier New"/>
                <a:sym typeface="Courier New"/>
              </a:rPr>
              <a:t>.example </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display</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-ms-grid</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display</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grid</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-webkit-transition</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all .5s</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-o-transition</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all .5s</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transition</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all .5s</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-webkit-user-select</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none</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-moz-user-select</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none</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-ms-user-select</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none</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user-select</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none</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background</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t>
            </a:r>
            <a:r>
              <a:rPr lang="en-US" sz="1200">
                <a:solidFill>
                  <a:srgbClr val="DD4A68"/>
                </a:solidFill>
                <a:highlight>
                  <a:srgbClr val="EEEEEE"/>
                </a:highlight>
                <a:latin typeface="Courier New"/>
                <a:ea typeface="Courier New"/>
                <a:cs typeface="Courier New"/>
                <a:sym typeface="Courier New"/>
              </a:rPr>
              <a:t>-webkit-gradient</a:t>
            </a:r>
            <a:r>
              <a:rPr lang="en-US" sz="1200">
                <a:solidFill>
                  <a:schemeClr val="dk1"/>
                </a:solidFill>
                <a:highlight>
                  <a:srgbClr val="EEEEEE"/>
                </a:highlight>
                <a:latin typeface="Courier New"/>
                <a:ea typeface="Courier New"/>
                <a:cs typeface="Courier New"/>
                <a:sym typeface="Courier New"/>
              </a:rPr>
              <a:t>(linear, left top, left bottom, </a:t>
            </a:r>
            <a:r>
              <a:rPr lang="en-US" sz="1200">
                <a:solidFill>
                  <a:srgbClr val="DD4A68"/>
                </a:solidFill>
                <a:highlight>
                  <a:srgbClr val="EEEEEE"/>
                </a:highlight>
                <a:latin typeface="Courier New"/>
                <a:ea typeface="Courier New"/>
                <a:cs typeface="Courier New"/>
                <a:sym typeface="Courier New"/>
              </a:rPr>
              <a:t>from</a:t>
            </a:r>
            <a:r>
              <a:rPr lang="en-US" sz="1200">
                <a:solidFill>
                  <a:schemeClr val="dk1"/>
                </a:solidFill>
                <a:highlight>
                  <a:srgbClr val="EEEEEE"/>
                </a:highlight>
                <a:latin typeface="Courier New"/>
                <a:ea typeface="Courier New"/>
                <a:cs typeface="Courier New"/>
                <a:sym typeface="Courier New"/>
              </a:rPr>
              <a:t>(white), </a:t>
            </a:r>
            <a:r>
              <a:rPr lang="en-US" sz="1200">
                <a:solidFill>
                  <a:srgbClr val="DD4A68"/>
                </a:solidFill>
                <a:highlight>
                  <a:srgbClr val="EEEEEE"/>
                </a:highlight>
                <a:latin typeface="Courier New"/>
                <a:ea typeface="Courier New"/>
                <a:cs typeface="Courier New"/>
                <a:sym typeface="Courier New"/>
              </a:rPr>
              <a:t>to</a:t>
            </a:r>
            <a:r>
              <a:rPr lang="en-US" sz="1200">
                <a:solidFill>
                  <a:schemeClr val="dk1"/>
                </a:solidFill>
                <a:highlight>
                  <a:srgbClr val="EEEEEE"/>
                </a:highlight>
                <a:latin typeface="Courier New"/>
                <a:ea typeface="Courier New"/>
                <a:cs typeface="Courier New"/>
                <a:sym typeface="Courier New"/>
              </a:rPr>
              <a:t>(black))</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background</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t>
            </a:r>
            <a:r>
              <a:rPr lang="en-US" sz="1200">
                <a:solidFill>
                  <a:srgbClr val="DD4A68"/>
                </a:solidFill>
                <a:highlight>
                  <a:srgbClr val="EEEEEE"/>
                </a:highlight>
                <a:latin typeface="Courier New"/>
                <a:ea typeface="Courier New"/>
                <a:cs typeface="Courier New"/>
                <a:sym typeface="Courier New"/>
              </a:rPr>
              <a:t>-o-linear-gradient</a:t>
            </a:r>
            <a:r>
              <a:rPr lang="en-US" sz="1200">
                <a:solidFill>
                  <a:schemeClr val="dk1"/>
                </a:solidFill>
                <a:highlight>
                  <a:srgbClr val="EEEEEE"/>
                </a:highlight>
                <a:latin typeface="Courier New"/>
                <a:ea typeface="Courier New"/>
                <a:cs typeface="Courier New"/>
                <a:sym typeface="Courier New"/>
              </a:rPr>
              <a:t>(top, white, black)</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chemeClr val="dk1"/>
                </a:solidFill>
                <a:highlight>
                  <a:srgbClr val="EEEEEE"/>
                </a:highlight>
                <a:latin typeface="Courier New"/>
                <a:ea typeface="Courier New"/>
                <a:cs typeface="Courier New"/>
                <a:sym typeface="Courier New"/>
              </a:rPr>
              <a:t>    </a:t>
            </a:r>
            <a:r>
              <a:rPr lang="en-US" sz="1200">
                <a:solidFill>
                  <a:srgbClr val="990055"/>
                </a:solidFill>
                <a:highlight>
                  <a:srgbClr val="EEEEEE"/>
                </a:highlight>
                <a:latin typeface="Courier New"/>
                <a:ea typeface="Courier New"/>
                <a:cs typeface="Courier New"/>
                <a:sym typeface="Courier New"/>
              </a:rPr>
              <a:t>background</a:t>
            </a:r>
            <a:r>
              <a:rPr lang="en-US" sz="1200">
                <a:solidFill>
                  <a:srgbClr val="999999"/>
                </a:solidFill>
                <a:highlight>
                  <a:srgbClr val="EEEEEE"/>
                </a:highlight>
                <a:latin typeface="Courier New"/>
                <a:ea typeface="Courier New"/>
                <a:cs typeface="Courier New"/>
                <a:sym typeface="Courier New"/>
              </a:rPr>
              <a:t>:</a:t>
            </a:r>
            <a:r>
              <a:rPr lang="en-US" sz="1200">
                <a:solidFill>
                  <a:schemeClr val="dk1"/>
                </a:solidFill>
                <a:highlight>
                  <a:srgbClr val="EEEEEE"/>
                </a:highlight>
                <a:latin typeface="Courier New"/>
                <a:ea typeface="Courier New"/>
                <a:cs typeface="Courier New"/>
                <a:sym typeface="Courier New"/>
              </a:rPr>
              <a:t> </a:t>
            </a:r>
            <a:r>
              <a:rPr lang="en-US" sz="1200">
                <a:solidFill>
                  <a:srgbClr val="DD4A68"/>
                </a:solidFill>
                <a:highlight>
                  <a:srgbClr val="EEEEEE"/>
                </a:highlight>
                <a:latin typeface="Courier New"/>
                <a:ea typeface="Courier New"/>
                <a:cs typeface="Courier New"/>
                <a:sym typeface="Courier New"/>
              </a:rPr>
              <a:t>linear-gradient</a:t>
            </a:r>
            <a:r>
              <a:rPr lang="en-US" sz="1200">
                <a:solidFill>
                  <a:schemeClr val="dk1"/>
                </a:solidFill>
                <a:highlight>
                  <a:srgbClr val="EEEEEE"/>
                </a:highlight>
                <a:latin typeface="Courier New"/>
                <a:ea typeface="Courier New"/>
                <a:cs typeface="Courier New"/>
                <a:sym typeface="Courier New"/>
              </a:rPr>
              <a:t>(to bottom, white, black)</a:t>
            </a:r>
            <a:r>
              <a:rPr lang="en-US" sz="1200">
                <a:solidFill>
                  <a:srgbClr val="999999"/>
                </a:solidFill>
                <a:highlight>
                  <a:srgbClr val="EEEEEE"/>
                </a:highlight>
                <a:latin typeface="Courier New"/>
                <a:ea typeface="Courier New"/>
                <a:cs typeface="Courier New"/>
                <a:sym typeface="Courier New"/>
              </a:rPr>
              <a:t>;</a:t>
            </a:r>
            <a:endParaRPr sz="1200">
              <a:solidFill>
                <a:schemeClr val="dk1"/>
              </a:solidFill>
              <a:highlight>
                <a:srgbClr val="EEEEEE"/>
              </a:highlight>
              <a:latin typeface="Courier New"/>
              <a:ea typeface="Courier New"/>
              <a:cs typeface="Courier New"/>
              <a:sym typeface="Courier New"/>
            </a:endParaRPr>
          </a:p>
          <a:p>
            <a:pPr indent="0" lvl="0" marL="495300" marR="139700" rtl="0" algn="l">
              <a:lnSpc>
                <a:spcPct val="121428"/>
              </a:lnSpc>
              <a:spcBef>
                <a:spcPts val="0"/>
              </a:spcBef>
              <a:spcAft>
                <a:spcPts val="0"/>
              </a:spcAft>
              <a:buNone/>
            </a:pPr>
            <a:r>
              <a:rPr lang="en-US" sz="1200">
                <a:solidFill>
                  <a:srgbClr val="999999"/>
                </a:solidFill>
                <a:highlight>
                  <a:srgbClr val="EEEEEE"/>
                </a:highlight>
                <a:latin typeface="Courier New"/>
                <a:ea typeface="Courier New"/>
                <a:cs typeface="Courier New"/>
                <a:sym typeface="Courier New"/>
              </a:rPr>
              <a:t>}</a:t>
            </a:r>
            <a:endParaRPr>
              <a:solidFill>
                <a:srgbClr val="999999"/>
              </a:solidFill>
              <a:highlight>
                <a:srgbClr val="F5F2F0"/>
              </a:highlight>
              <a:latin typeface="Courier New"/>
              <a:ea typeface="Courier New"/>
              <a:cs typeface="Courier New"/>
              <a:sym typeface="Courier New"/>
            </a:endParaRPr>
          </a:p>
        </p:txBody>
      </p:sp>
      <p:sp>
        <p:nvSpPr>
          <p:cNvPr id="229" name="Google Shape;229;p35"/>
          <p:cNvSpPr txBox="1"/>
          <p:nvPr/>
        </p:nvSpPr>
        <p:spPr>
          <a:xfrm>
            <a:off x="5960000" y="2190625"/>
            <a:ext cx="6004500" cy="14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.example{display:-ms-grid;display:grid;-webkit-transition:all .5s;-o-transition:all .5s;transition:all .5s;-webkit-user-select:none;-moz-user-select:none;-ms-user-select:none;user-select:none;background:-webkit-gradient(linear,left top,left bottom,from(white),to(black));background:-o-linear-gradient(top,white,black);background:linear-gradient(to bottom,white,black)}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2. Utilities</a:t>
            </a:r>
            <a:endParaRPr/>
          </a:p>
        </p:txBody>
      </p:sp>
      <p:sp>
        <p:nvSpPr>
          <p:cNvPr id="235" name="Google Shape;235;p36"/>
          <p:cNvSpPr txBox="1"/>
          <p:nvPr>
            <p:ph type="title"/>
          </p:nvPr>
        </p:nvSpPr>
        <p:spPr>
          <a:xfrm>
            <a:off x="1144100" y="1263051"/>
            <a:ext cx="108204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Char char="-"/>
            </a:pPr>
            <a:r>
              <a:rPr lang="en-US"/>
              <a:t>Hints</a:t>
            </a:r>
            <a:endParaRPr/>
          </a:p>
        </p:txBody>
      </p:sp>
      <p:pic>
        <p:nvPicPr>
          <p:cNvPr descr="Картинки по запросу jshint vs eslint" id="236" name="Google Shape;236;p36"/>
          <p:cNvPicPr preferRelativeResize="0"/>
          <p:nvPr/>
        </p:nvPicPr>
        <p:blipFill>
          <a:blip r:embed="rId3">
            <a:alphaModFix/>
          </a:blip>
          <a:stretch>
            <a:fillRect/>
          </a:stretch>
        </p:blipFill>
        <p:spPr>
          <a:xfrm>
            <a:off x="1434325" y="2543425"/>
            <a:ext cx="3025851" cy="1771149"/>
          </a:xfrm>
          <a:prstGeom prst="rect">
            <a:avLst/>
          </a:prstGeom>
          <a:noFill/>
          <a:ln>
            <a:noFill/>
          </a:ln>
        </p:spPr>
      </p:pic>
      <p:pic>
        <p:nvPicPr>
          <p:cNvPr id="237" name="Google Shape;237;p36"/>
          <p:cNvPicPr preferRelativeResize="0"/>
          <p:nvPr/>
        </p:nvPicPr>
        <p:blipFill>
          <a:blip r:embed="rId4">
            <a:alphaModFix/>
          </a:blip>
          <a:stretch>
            <a:fillRect/>
          </a:stretch>
        </p:blipFill>
        <p:spPr>
          <a:xfrm>
            <a:off x="7839300" y="2873250"/>
            <a:ext cx="2492125" cy="111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2. Utilities</a:t>
            </a:r>
            <a:endParaRPr/>
          </a:p>
        </p:txBody>
      </p:sp>
      <p:sp>
        <p:nvSpPr>
          <p:cNvPr id="243" name="Google Shape;243;p37"/>
          <p:cNvSpPr txBox="1"/>
          <p:nvPr>
            <p:ph type="title"/>
          </p:nvPr>
        </p:nvSpPr>
        <p:spPr>
          <a:xfrm>
            <a:off x="1144100" y="1263051"/>
            <a:ext cx="108204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Char char="-"/>
            </a:pPr>
            <a:r>
              <a:rPr lang="en-US"/>
              <a:t>Unit Tests</a:t>
            </a:r>
            <a:endParaRPr/>
          </a:p>
        </p:txBody>
      </p:sp>
      <p:pic>
        <p:nvPicPr>
          <p:cNvPr descr="Картинки по запросу mocha js" id="244" name="Google Shape;244;p37"/>
          <p:cNvPicPr preferRelativeResize="0"/>
          <p:nvPr/>
        </p:nvPicPr>
        <p:blipFill>
          <a:blip r:embed="rId3">
            <a:alphaModFix/>
          </a:blip>
          <a:stretch>
            <a:fillRect/>
          </a:stretch>
        </p:blipFill>
        <p:spPr>
          <a:xfrm>
            <a:off x="1144100" y="2514600"/>
            <a:ext cx="1828800" cy="1828800"/>
          </a:xfrm>
          <a:prstGeom prst="rect">
            <a:avLst/>
          </a:prstGeom>
          <a:noFill/>
          <a:ln>
            <a:noFill/>
          </a:ln>
        </p:spPr>
      </p:pic>
      <p:pic>
        <p:nvPicPr>
          <p:cNvPr descr="Картинки по запросу jasmine js" id="245" name="Google Shape;245;p37"/>
          <p:cNvPicPr preferRelativeResize="0"/>
          <p:nvPr/>
        </p:nvPicPr>
        <p:blipFill>
          <a:blip r:embed="rId4">
            <a:alphaModFix/>
          </a:blip>
          <a:stretch>
            <a:fillRect/>
          </a:stretch>
        </p:blipFill>
        <p:spPr>
          <a:xfrm>
            <a:off x="3503025" y="2743200"/>
            <a:ext cx="4411126" cy="1371600"/>
          </a:xfrm>
          <a:prstGeom prst="rect">
            <a:avLst/>
          </a:prstGeom>
          <a:noFill/>
          <a:ln>
            <a:noFill/>
          </a:ln>
        </p:spPr>
      </p:pic>
      <p:pic>
        <p:nvPicPr>
          <p:cNvPr descr="Картинки по запросу jest js" id="246" name="Google Shape;246;p37"/>
          <p:cNvPicPr preferRelativeResize="0"/>
          <p:nvPr/>
        </p:nvPicPr>
        <p:blipFill>
          <a:blip r:embed="rId5">
            <a:alphaModFix/>
          </a:blip>
          <a:stretch>
            <a:fillRect/>
          </a:stretch>
        </p:blipFill>
        <p:spPr>
          <a:xfrm>
            <a:off x="8269050" y="2514600"/>
            <a:ext cx="3499337"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2. Utilities</a:t>
            </a:r>
            <a:endParaRPr/>
          </a:p>
        </p:txBody>
      </p:sp>
      <p:sp>
        <p:nvSpPr>
          <p:cNvPr id="252" name="Google Shape;252;p38"/>
          <p:cNvSpPr txBox="1"/>
          <p:nvPr>
            <p:ph type="title"/>
          </p:nvPr>
        </p:nvSpPr>
        <p:spPr>
          <a:xfrm>
            <a:off x="1144100" y="1263051"/>
            <a:ext cx="10820400" cy="685800"/>
          </a:xfrm>
          <a:prstGeom prst="rect">
            <a:avLst/>
          </a:prstGeom>
          <a:noFill/>
          <a:ln>
            <a:noFill/>
          </a:ln>
        </p:spPr>
        <p:txBody>
          <a:bodyPr anchorCtr="0" anchor="t" bIns="45700" lIns="0" spcFirstLastPara="1" rIns="91425" wrap="square" tIns="45700">
            <a:noAutofit/>
          </a:bodyPr>
          <a:lstStyle/>
          <a:p>
            <a:pPr indent="-508000" lvl="0" marL="457200" rtl="0" algn="l">
              <a:lnSpc>
                <a:spcPct val="90000"/>
              </a:lnSpc>
              <a:spcBef>
                <a:spcPts val="0"/>
              </a:spcBef>
              <a:spcAft>
                <a:spcPts val="0"/>
              </a:spcAft>
              <a:buSzPts val="4400"/>
              <a:buChar char="-"/>
            </a:pPr>
            <a:r>
              <a:rPr lang="en-US"/>
              <a:t>Local Server &amp; Hot Reload</a:t>
            </a:r>
            <a:endParaRPr/>
          </a:p>
        </p:txBody>
      </p:sp>
      <p:pic>
        <p:nvPicPr>
          <p:cNvPr descr="Картинки по запросу live reload gif" id="253" name="Google Shape;253;p38"/>
          <p:cNvPicPr preferRelativeResize="0"/>
          <p:nvPr/>
        </p:nvPicPr>
        <p:blipFill>
          <a:blip r:embed="rId3">
            <a:alphaModFix/>
          </a:blip>
          <a:stretch>
            <a:fillRect/>
          </a:stretch>
        </p:blipFill>
        <p:spPr>
          <a:xfrm>
            <a:off x="2447175" y="2067250"/>
            <a:ext cx="6543325" cy="408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None/>
            </a:pPr>
            <a:r>
              <a:rPr lang="en-US"/>
              <a:t>Types</a:t>
            </a:r>
            <a:endParaRPr/>
          </a:p>
        </p:txBody>
      </p:sp>
      <p:sp>
        <p:nvSpPr>
          <p:cNvPr id="259" name="Google Shape;259;p39"/>
          <p:cNvSpPr txBox="1"/>
          <p:nvPr>
            <p:ph idx="1" type="body"/>
          </p:nvPr>
        </p:nvSpPr>
        <p:spPr>
          <a:xfrm>
            <a:off x="685800" y="1751500"/>
            <a:ext cx="10820400" cy="2126400"/>
          </a:xfrm>
          <a:prstGeom prst="rect">
            <a:avLst/>
          </a:prstGeom>
          <a:noFill/>
          <a:ln>
            <a:noFill/>
          </a:ln>
        </p:spPr>
        <p:txBody>
          <a:bodyPr anchorCtr="0" anchor="t" bIns="45700" lIns="0" spcFirstLastPara="1" rIns="91425" wrap="square" tIns="45700">
            <a:noAutofit/>
          </a:bodyPr>
          <a:lstStyle/>
          <a:p>
            <a:pPr indent="-317500" lvl="0" marL="914400" rtl="0" algn="l">
              <a:lnSpc>
                <a:spcPct val="115000"/>
              </a:lnSpc>
              <a:spcBef>
                <a:spcPts val="0"/>
              </a:spcBef>
              <a:spcAft>
                <a:spcPts val="0"/>
              </a:spcAft>
              <a:buClr>
                <a:srgbClr val="6B6B6B"/>
              </a:buClr>
              <a:buSzPts val="1400"/>
              <a:buChar char="-"/>
            </a:pPr>
            <a:r>
              <a:rPr b="1" lang="en-US" sz="1400">
                <a:solidFill>
                  <a:srgbClr val="6B6B6B"/>
                </a:solidFill>
                <a:highlight>
                  <a:srgbClr val="FFFFFF"/>
                </a:highlight>
                <a:latin typeface="Arial"/>
                <a:ea typeface="Arial"/>
                <a:cs typeface="Arial"/>
                <a:sym typeface="Arial"/>
              </a:rPr>
              <a:t>Task Runners:</a:t>
            </a:r>
            <a:r>
              <a:rPr lang="en-US" sz="1400">
                <a:solidFill>
                  <a:srgbClr val="6B6B6B"/>
                </a:solidFill>
                <a:highlight>
                  <a:srgbClr val="FFFFFF"/>
                </a:highlight>
                <a:latin typeface="Arial"/>
                <a:ea typeface="Arial"/>
                <a:cs typeface="Arial"/>
                <a:sym typeface="Arial"/>
              </a:rPr>
              <a:t> Gulp and Grunt are the most used task runners to automate tasks. Task runners are generic tools which can be used in your build pipeline to solve above mentioned issues. And they can also automate other tasks such as automating test cases execution, static analysis of code, re-running the server whenever the code changes, installing specific things, etc. You can then use a module system or manage file order dependencies using wiredep or use a framework in which file order does not matter. You can even use NPM as a build tool if you want to.</a:t>
            </a:r>
            <a:endParaRPr sz="1400">
              <a:solidFill>
                <a:srgbClr val="6B6B6B"/>
              </a:solidFill>
              <a:highlight>
                <a:srgbClr val="FFFFFF"/>
              </a:highlight>
              <a:latin typeface="Arial"/>
              <a:ea typeface="Arial"/>
              <a:cs typeface="Arial"/>
              <a:sym typeface="Arial"/>
            </a:endParaRPr>
          </a:p>
          <a:p>
            <a:pPr indent="0" lvl="0" marL="914400" rtl="0" algn="l">
              <a:lnSpc>
                <a:spcPct val="115000"/>
              </a:lnSpc>
              <a:spcBef>
                <a:spcPts val="800"/>
              </a:spcBef>
              <a:spcAft>
                <a:spcPts val="0"/>
              </a:spcAft>
              <a:buNone/>
            </a:pPr>
            <a:r>
              <a:t/>
            </a:r>
            <a:endParaRPr sz="1400">
              <a:solidFill>
                <a:srgbClr val="6B6B6B"/>
              </a:solidFill>
              <a:highlight>
                <a:srgbClr val="FFFFFF"/>
              </a:highlight>
              <a:latin typeface="Arial"/>
              <a:ea typeface="Arial"/>
              <a:cs typeface="Arial"/>
              <a:sym typeface="Arial"/>
            </a:endParaRPr>
          </a:p>
          <a:p>
            <a:pPr indent="-317500" lvl="0" marL="914400" rtl="0" algn="l">
              <a:lnSpc>
                <a:spcPct val="115000"/>
              </a:lnSpc>
              <a:spcBef>
                <a:spcPts val="800"/>
              </a:spcBef>
              <a:spcAft>
                <a:spcPts val="0"/>
              </a:spcAft>
              <a:buClr>
                <a:srgbClr val="6B6B6B"/>
              </a:buClr>
              <a:buSzPts val="1400"/>
              <a:buChar char="-"/>
            </a:pPr>
            <a:r>
              <a:rPr b="1" lang="en-US" sz="1400">
                <a:solidFill>
                  <a:srgbClr val="6B6B6B"/>
                </a:solidFill>
                <a:highlight>
                  <a:srgbClr val="FFFFFF"/>
                </a:highlight>
                <a:latin typeface="Arial"/>
                <a:ea typeface="Arial"/>
                <a:cs typeface="Arial"/>
                <a:sym typeface="Arial"/>
              </a:rPr>
              <a:t>Dependency Managers and Module Loaders: </a:t>
            </a:r>
            <a:r>
              <a:rPr lang="en-US" sz="1400">
                <a:solidFill>
                  <a:srgbClr val="6B6B6B"/>
                </a:solidFill>
                <a:highlight>
                  <a:srgbClr val="FFFFFF"/>
                </a:highlight>
                <a:latin typeface="Arial"/>
                <a:ea typeface="Arial"/>
                <a:cs typeface="Arial"/>
                <a:sym typeface="Arial"/>
              </a:rPr>
              <a:t>There are tools like Browserify, which can help you manage your dependencies efficiently. There is another module loader called Webpack, which can be considered as a specialized task runner that process input files to output files. JSPM is also the new kid in town. I haven’t read much about it but with HTTP 2 becoming a reality, many people are backing it. If you have something to say about it, I would love to hear them in comments below.</a:t>
            </a:r>
            <a:endParaRPr sz="1400">
              <a:solidFill>
                <a:srgbClr val="6B6B6B"/>
              </a:solidFill>
              <a:highlight>
                <a:srgbClr val="FFFFFF"/>
              </a:highlight>
              <a:latin typeface="Arial"/>
              <a:ea typeface="Arial"/>
              <a:cs typeface="Arial"/>
              <a:sym typeface="Arial"/>
            </a:endParaRPr>
          </a:p>
          <a:p>
            <a:pPr indent="0" lvl="0" marL="914400" rtl="0" algn="l">
              <a:lnSpc>
                <a:spcPct val="100000"/>
              </a:lnSpc>
              <a:spcBef>
                <a:spcPts val="1000"/>
              </a:spcBef>
              <a:spcAft>
                <a:spcPts val="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LIGHT-THEME">
  <a:themeElements>
    <a:clrScheme name="SOFTSERVE">
      <a:dk1>
        <a:srgbClr val="000000"/>
      </a:dk1>
      <a:lt1>
        <a:srgbClr val="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RK THEME">
  <a:themeElements>
    <a:clrScheme name="SOFTSERVE">
      <a:dk1>
        <a:srgbClr val="000000"/>
      </a:dk1>
      <a:lt1>
        <a:srgbClr val="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